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20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CE0FEE5-414D-48E3-A4DA-E36F229AFA10}" type="datetimeFigureOut">
              <a:rPr lang="en-AU" smtClean="0"/>
              <a:t>20/08/15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410468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E0FEE5-414D-48E3-A4DA-E36F229AFA10}" type="datetimeFigureOut">
              <a:rPr lang="en-AU" smtClean="0"/>
              <a:t>20/08/15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89724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E0FEE5-414D-48E3-A4DA-E36F229AFA10}" type="datetimeFigureOut">
              <a:rPr lang="en-AU" smtClean="0"/>
              <a:t>20/08/15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438416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E0FEE5-414D-48E3-A4DA-E36F229AFA10}" type="datetimeFigureOut">
              <a:rPr lang="en-AU" smtClean="0"/>
              <a:t>20/08/15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330477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0FEE5-414D-48E3-A4DA-E36F229AFA10}" type="datetimeFigureOut">
              <a:rPr lang="en-AU" smtClean="0"/>
              <a:t>20/08/15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184301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CE0FEE5-414D-48E3-A4DA-E36F229AFA10}" type="datetimeFigureOut">
              <a:rPr lang="en-AU" smtClean="0"/>
              <a:t>20/08/15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219759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CE0FEE5-414D-48E3-A4DA-E36F229AFA10}" type="datetimeFigureOut">
              <a:rPr lang="en-AU" smtClean="0"/>
              <a:t>20/08/15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40617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CE0FEE5-414D-48E3-A4DA-E36F229AFA10}" type="datetimeFigureOut">
              <a:rPr lang="en-AU" smtClean="0"/>
              <a:t>20/08/15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2069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0FEE5-414D-48E3-A4DA-E36F229AFA10}" type="datetimeFigureOut">
              <a:rPr lang="en-AU" smtClean="0"/>
              <a:t>20/08/15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413215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0FEE5-414D-48E3-A4DA-E36F229AFA10}" type="datetimeFigureOut">
              <a:rPr lang="en-AU" smtClean="0"/>
              <a:t>20/08/15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74618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0FEE5-414D-48E3-A4DA-E36F229AFA10}" type="datetimeFigureOut">
              <a:rPr lang="en-AU" smtClean="0"/>
              <a:t>20/08/15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266ECD-A093-462D-B5AB-B4C10EE54493}" type="slidenum">
              <a:rPr lang="en-AU" smtClean="0"/>
              <a:t>‹#›</a:t>
            </a:fld>
            <a:endParaRPr lang="en-AU"/>
          </a:p>
        </p:txBody>
      </p:sp>
    </p:spTree>
    <p:extLst>
      <p:ext uri="{BB962C8B-B14F-4D97-AF65-F5344CB8AC3E}">
        <p14:creationId xmlns:p14="http://schemas.microsoft.com/office/powerpoint/2010/main" val="2281821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0FEE5-414D-48E3-A4DA-E36F229AFA10}" type="datetimeFigureOut">
              <a:rPr lang="en-AU" smtClean="0"/>
              <a:t>20/08/15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66ECD-A093-462D-B5AB-B4C10EE54493}" type="slidenum">
              <a:rPr lang="en-AU" smtClean="0"/>
              <a:t>‹#›</a:t>
            </a:fld>
            <a:endParaRPr lang="en-AU"/>
          </a:p>
        </p:txBody>
      </p:sp>
    </p:spTree>
    <p:extLst>
      <p:ext uri="{BB962C8B-B14F-4D97-AF65-F5344CB8AC3E}">
        <p14:creationId xmlns:p14="http://schemas.microsoft.com/office/powerpoint/2010/main" val="297410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5785" y="136478"/>
            <a:ext cx="2674961" cy="368489"/>
          </a:xfrm>
          <a:prstGeom prst="rect">
            <a:avLst/>
          </a:prstGeom>
          <a:noFill/>
        </p:spPr>
        <p:txBody>
          <a:bodyPr wrap="square" rtlCol="0">
            <a:spAutoFit/>
          </a:bodyPr>
          <a:lstStyle/>
          <a:p>
            <a:r>
              <a:rPr lang="en-AU" b="1" dirty="0" smtClean="0"/>
              <a:t>Cicadas - Highlighting</a:t>
            </a:r>
            <a:endParaRPr lang="en-AU" b="1" dirty="0"/>
          </a:p>
        </p:txBody>
      </p:sp>
      <p:pic>
        <p:nvPicPr>
          <p:cNvPr id="2" name="Picture 1" descr="cicadas.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199" y="0"/>
            <a:ext cx="8016690" cy="6830712"/>
          </a:xfrm>
          <a:prstGeom prst="rect">
            <a:avLst/>
          </a:prstGeom>
        </p:spPr>
      </p:pic>
    </p:spTree>
    <p:extLst>
      <p:ext uri="{BB962C8B-B14F-4D97-AF65-F5344CB8AC3E}">
        <p14:creationId xmlns:p14="http://schemas.microsoft.com/office/powerpoint/2010/main" val="279636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785" y="136478"/>
            <a:ext cx="2674961" cy="368489"/>
          </a:xfrm>
          <a:prstGeom prst="rect">
            <a:avLst/>
          </a:prstGeom>
          <a:noFill/>
        </p:spPr>
        <p:txBody>
          <a:bodyPr wrap="square" rtlCol="0">
            <a:spAutoFit/>
          </a:bodyPr>
          <a:lstStyle/>
          <a:p>
            <a:r>
              <a:rPr lang="en-AU" b="1" dirty="0" smtClean="0"/>
              <a:t>Cicadas – Note Taking</a:t>
            </a:r>
            <a:endParaRPr lang="en-AU" b="1" dirty="0"/>
          </a:p>
        </p:txBody>
      </p:sp>
      <p:sp>
        <p:nvSpPr>
          <p:cNvPr id="3" name="Rectangle 2"/>
          <p:cNvSpPr/>
          <p:nvPr/>
        </p:nvSpPr>
        <p:spPr>
          <a:xfrm>
            <a:off x="518615" y="873457"/>
            <a:ext cx="11081982" cy="548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p:cNvSpPr txBox="1"/>
          <p:nvPr/>
        </p:nvSpPr>
        <p:spPr>
          <a:xfrm>
            <a:off x="777922" y="1132764"/>
            <a:ext cx="10699845" cy="2308324"/>
          </a:xfrm>
          <a:prstGeom prst="rect">
            <a:avLst/>
          </a:prstGeom>
          <a:noFill/>
        </p:spPr>
        <p:txBody>
          <a:bodyPr wrap="square" rtlCol="0">
            <a:spAutoFit/>
          </a:bodyPr>
          <a:lstStyle/>
          <a:p>
            <a:pPr marL="285750" indent="-285750">
              <a:buFont typeface="Arial" panose="020B0604020202020204" pitchFamily="34" charset="0"/>
              <a:buChar char="•"/>
            </a:pPr>
            <a:r>
              <a:rPr lang="en-AU" dirty="0" smtClean="0"/>
              <a:t>Loudest sound producing insects in existence</a:t>
            </a:r>
          </a:p>
          <a:p>
            <a:pPr marL="285750" indent="-285750">
              <a:buFont typeface="Arial" panose="020B0604020202020204" pitchFamily="34" charset="0"/>
              <a:buChar char="•"/>
            </a:pPr>
            <a:r>
              <a:rPr lang="en-AU" dirty="0" smtClean="0"/>
              <a:t>Greater than 120 decibels – pain to human ear</a:t>
            </a:r>
          </a:p>
          <a:p>
            <a:pPr marL="285750" indent="-285750">
              <a:buFont typeface="Arial" panose="020B0604020202020204" pitchFamily="34" charset="0"/>
              <a:buChar char="•"/>
            </a:pPr>
            <a:r>
              <a:rPr lang="en-AU" dirty="0" smtClean="0"/>
              <a:t>Some small ones sound so high humans can’t hear it</a:t>
            </a:r>
          </a:p>
          <a:p>
            <a:pPr marL="285750" indent="-285750">
              <a:buFont typeface="Arial" panose="020B0604020202020204" pitchFamily="34" charset="0"/>
              <a:buChar char="•"/>
            </a:pPr>
            <a:r>
              <a:rPr lang="en-AU" dirty="0" smtClean="0"/>
              <a:t>Only male sings – attract females</a:t>
            </a:r>
          </a:p>
          <a:p>
            <a:pPr marL="285750" indent="-285750">
              <a:buFont typeface="Arial" panose="020B0604020202020204" pitchFamily="34" charset="0"/>
              <a:buChar char="•"/>
            </a:pPr>
            <a:r>
              <a:rPr lang="en-AU" dirty="0" smtClean="0"/>
              <a:t>Distress song</a:t>
            </a:r>
          </a:p>
          <a:p>
            <a:pPr marL="285750" indent="-285750">
              <a:buFont typeface="Arial" panose="020B0604020202020204" pitchFamily="34" charset="0"/>
              <a:buChar char="•"/>
            </a:pPr>
            <a:r>
              <a:rPr lang="en-AU" dirty="0" smtClean="0"/>
              <a:t>Abdomen like a musical drum</a:t>
            </a:r>
          </a:p>
          <a:p>
            <a:pPr marL="285750" indent="-285750">
              <a:buFont typeface="Arial" panose="020B0604020202020204" pitchFamily="34" charset="0"/>
              <a:buChar char="•"/>
            </a:pPr>
            <a:r>
              <a:rPr lang="en-AU" dirty="0" err="1" smtClean="0"/>
              <a:t>Tymbals</a:t>
            </a:r>
            <a:r>
              <a:rPr lang="en-AU" dirty="0" smtClean="0"/>
              <a:t> produce sound – ribbed membrane, base of  abdomen. Contract to make sound</a:t>
            </a:r>
          </a:p>
          <a:p>
            <a:pPr marL="285750" indent="-285750">
              <a:buFont typeface="Arial" panose="020B0604020202020204" pitchFamily="34" charset="0"/>
              <a:buChar char="•"/>
            </a:pPr>
            <a:r>
              <a:rPr lang="en-AU" dirty="0" smtClean="0"/>
              <a:t>Hang in groups – more noise and safety</a:t>
            </a:r>
          </a:p>
        </p:txBody>
      </p:sp>
    </p:spTree>
    <p:extLst>
      <p:ext uri="{BB962C8B-B14F-4D97-AF65-F5344CB8AC3E}">
        <p14:creationId xmlns:p14="http://schemas.microsoft.com/office/powerpoint/2010/main" val="183117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5" y="504967"/>
            <a:ext cx="11081982" cy="58548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p:cNvSpPr txBox="1"/>
          <p:nvPr/>
        </p:nvSpPr>
        <p:spPr>
          <a:xfrm>
            <a:off x="395785" y="136478"/>
            <a:ext cx="2674961" cy="368489"/>
          </a:xfrm>
          <a:prstGeom prst="rect">
            <a:avLst/>
          </a:prstGeom>
          <a:noFill/>
        </p:spPr>
        <p:txBody>
          <a:bodyPr wrap="square" rtlCol="0">
            <a:spAutoFit/>
          </a:bodyPr>
          <a:lstStyle/>
          <a:p>
            <a:r>
              <a:rPr lang="en-AU" b="1" dirty="0" smtClean="0"/>
              <a:t>Cicadas – Rewrite</a:t>
            </a:r>
            <a:endParaRPr lang="en-AU" b="1" dirty="0"/>
          </a:p>
        </p:txBody>
      </p:sp>
      <p:sp>
        <p:nvSpPr>
          <p:cNvPr id="5" name="TextBox 4"/>
          <p:cNvSpPr txBox="1"/>
          <p:nvPr/>
        </p:nvSpPr>
        <p:spPr>
          <a:xfrm>
            <a:off x="723331" y="873457"/>
            <a:ext cx="10740788" cy="4801314"/>
          </a:xfrm>
          <a:prstGeom prst="rect">
            <a:avLst/>
          </a:prstGeom>
          <a:noFill/>
        </p:spPr>
        <p:txBody>
          <a:bodyPr wrap="square" rtlCol="0">
            <a:spAutoFit/>
          </a:bodyPr>
          <a:lstStyle/>
          <a:p>
            <a:r>
              <a:rPr lang="en-AU" dirty="0" smtClean="0"/>
              <a:t>The loudest sound producing insect in existence is the cicada. Some types of cicada can be so loud that it is almost at the pain threshold of humans (around 120 decibels). Other small cicadas have songs that can’t be heard by the human ear as they are so high in pitch.</a:t>
            </a:r>
          </a:p>
          <a:p>
            <a:endParaRPr lang="en-AU" dirty="0"/>
          </a:p>
          <a:p>
            <a:r>
              <a:rPr lang="en-AU" dirty="0" smtClean="0"/>
              <a:t>Only the male cicada sings and it does this to attract female cicadas. Different species sing different songs so they only attract the right females. As well as this mating song, cicadas also have a distress song for when they are captured.</a:t>
            </a:r>
          </a:p>
          <a:p>
            <a:endParaRPr lang="en-AU" dirty="0"/>
          </a:p>
          <a:p>
            <a:r>
              <a:rPr lang="en-AU" dirty="0" smtClean="0"/>
              <a:t>Male cicadas generally group together when they are calling. This allows them to produce a much louder sound and also reduces the likelihood that they will be eaten by birds.</a:t>
            </a:r>
          </a:p>
          <a:p>
            <a:endParaRPr lang="en-AU" dirty="0" smtClean="0"/>
          </a:p>
          <a:p>
            <a:r>
              <a:rPr lang="en-AU" dirty="0" smtClean="0"/>
              <a:t>The cicada is a unique insect that has an abdomen that acts like a drum. This sound is produced by organs in the abdomen called </a:t>
            </a:r>
            <a:r>
              <a:rPr lang="en-AU" dirty="0" err="1" smtClean="0"/>
              <a:t>tymbals</a:t>
            </a:r>
            <a:r>
              <a:rPr lang="en-AU" dirty="0" smtClean="0"/>
              <a:t>. The </a:t>
            </a:r>
            <a:r>
              <a:rPr lang="en-AU" dirty="0" err="1" smtClean="0"/>
              <a:t>tymbals</a:t>
            </a:r>
            <a:r>
              <a:rPr lang="en-AU" dirty="0" smtClean="0"/>
              <a:t> are a pair of ribbed membranes at the base of the cicada’s abdomen that contract and relax to produce sound. When the </a:t>
            </a:r>
            <a:r>
              <a:rPr lang="en-AU" dirty="0" err="1" smtClean="0"/>
              <a:t>tymbal</a:t>
            </a:r>
            <a:r>
              <a:rPr lang="en-AU" dirty="0" smtClean="0"/>
              <a:t> muscles contract this makes the </a:t>
            </a:r>
            <a:r>
              <a:rPr lang="en-AU" dirty="0" err="1" smtClean="0"/>
              <a:t>tymbals</a:t>
            </a:r>
            <a:r>
              <a:rPr lang="en-AU" dirty="0" smtClean="0"/>
              <a:t> buckle inwards and produce sound. Then when the muscles relax, the </a:t>
            </a:r>
            <a:r>
              <a:rPr lang="en-AU" dirty="0" err="1" smtClean="0"/>
              <a:t>tymbals</a:t>
            </a:r>
            <a:r>
              <a:rPr lang="en-AU" dirty="0" smtClean="0"/>
              <a:t> go back to their normal position. The inside of the cicada’s abdomen is hollow to help produce these sounds.</a:t>
            </a:r>
          </a:p>
          <a:p>
            <a:endParaRPr lang="en-AU" dirty="0"/>
          </a:p>
        </p:txBody>
      </p:sp>
    </p:spTree>
    <p:extLst>
      <p:ext uri="{BB962C8B-B14F-4D97-AF65-F5344CB8AC3E}">
        <p14:creationId xmlns:p14="http://schemas.microsoft.com/office/powerpoint/2010/main" val="87422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300</Words>
  <Application>Microsoft Macintosh PowerPoint</Application>
  <PresentationFormat>Custom</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M. Kelly</dc:creator>
  <cp:lastModifiedBy>Erin Griffiths</cp:lastModifiedBy>
  <cp:revision>5</cp:revision>
  <dcterms:created xsi:type="dcterms:W3CDTF">2015-08-02T23:12:56Z</dcterms:created>
  <dcterms:modified xsi:type="dcterms:W3CDTF">2015-08-20T09:59:43Z</dcterms:modified>
</cp:coreProperties>
</file>