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5" r:id="rId5"/>
    <p:sldId id="258" r:id="rId6"/>
    <p:sldId id="263" r:id="rId7"/>
    <p:sldId id="261" r:id="rId8"/>
    <p:sldId id="264" r:id="rId9"/>
    <p:sldId id="266" r:id="rId1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ana" initials="D"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77E15E4-62C4-48DB-8B5D-1646640A491E}" type="datetimeFigureOut">
              <a:rPr lang="en-AU" smtClean="0"/>
              <a:t>18/08/2015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3136452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77E15E4-62C4-48DB-8B5D-1646640A491E}" type="datetimeFigureOut">
              <a:rPr lang="en-AU" smtClean="0"/>
              <a:t>18/08/2015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293400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77E15E4-62C4-48DB-8B5D-1646640A491E}" type="datetimeFigureOut">
              <a:rPr lang="en-AU" smtClean="0"/>
              <a:t>18/08/2015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73141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77E15E4-62C4-48DB-8B5D-1646640A491E}" type="datetimeFigureOut">
              <a:rPr lang="en-AU" smtClean="0"/>
              <a:t>18/08/2015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384587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7E15E4-62C4-48DB-8B5D-1646640A491E}" type="datetimeFigureOut">
              <a:rPr lang="en-AU" smtClean="0"/>
              <a:t>18/08/2015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405567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77E15E4-62C4-48DB-8B5D-1646640A491E}" type="datetimeFigureOut">
              <a:rPr lang="en-AU" smtClean="0"/>
              <a:t>18/08/2015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305593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77E15E4-62C4-48DB-8B5D-1646640A491E}" type="datetimeFigureOut">
              <a:rPr lang="en-AU" smtClean="0"/>
              <a:t>18/08/2015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172714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77E15E4-62C4-48DB-8B5D-1646640A491E}" type="datetimeFigureOut">
              <a:rPr lang="en-AU" smtClean="0"/>
              <a:t>18/08/2015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31972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E15E4-62C4-48DB-8B5D-1646640A491E}" type="datetimeFigureOut">
              <a:rPr lang="en-AU" smtClean="0"/>
              <a:t>18/08/2015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209742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E15E4-62C4-48DB-8B5D-1646640A491E}" type="datetimeFigureOut">
              <a:rPr lang="en-AU" smtClean="0"/>
              <a:t>18/08/2015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233483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E15E4-62C4-48DB-8B5D-1646640A491E}" type="datetimeFigureOut">
              <a:rPr lang="en-AU" smtClean="0"/>
              <a:t>18/08/2015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C11D7A5-36B5-44A0-A47E-BE9DBB3BD9EB}" type="slidenum">
              <a:rPr lang="en-AU" smtClean="0"/>
              <a:t>‹#›</a:t>
            </a:fld>
            <a:endParaRPr lang="en-AU"/>
          </a:p>
        </p:txBody>
      </p:sp>
    </p:spTree>
    <p:extLst>
      <p:ext uri="{BB962C8B-B14F-4D97-AF65-F5344CB8AC3E}">
        <p14:creationId xmlns:p14="http://schemas.microsoft.com/office/powerpoint/2010/main" val="1756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E15E4-62C4-48DB-8B5D-1646640A491E}" type="datetimeFigureOut">
              <a:rPr lang="en-AU" smtClean="0"/>
              <a:t>18/08/2015</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1D7A5-36B5-44A0-A47E-BE9DBB3BD9EB}" type="slidenum">
              <a:rPr lang="en-AU" smtClean="0"/>
              <a:t>‹#›</a:t>
            </a:fld>
            <a:endParaRPr lang="en-AU"/>
          </a:p>
        </p:txBody>
      </p:sp>
    </p:spTree>
    <p:extLst>
      <p:ext uri="{BB962C8B-B14F-4D97-AF65-F5344CB8AC3E}">
        <p14:creationId xmlns:p14="http://schemas.microsoft.com/office/powerpoint/2010/main" val="3968871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Note Taking Skills</a:t>
            </a:r>
            <a:endParaRPr lang="en-AU" dirty="0"/>
          </a:p>
        </p:txBody>
      </p:sp>
      <p:sp>
        <p:nvSpPr>
          <p:cNvPr id="3" name="Subtitle 2"/>
          <p:cNvSpPr>
            <a:spLocks noGrp="1"/>
          </p:cNvSpPr>
          <p:nvPr>
            <p:ph type="subTitle" idx="1"/>
          </p:nvPr>
        </p:nvSpPr>
        <p:spPr/>
        <p:txBody>
          <a:bodyPr/>
          <a:lstStyle/>
          <a:p>
            <a:r>
              <a:rPr lang="en-AU" dirty="0" smtClean="0"/>
              <a:t>What does good note taking and rewriting look like?</a:t>
            </a:r>
            <a:endParaRPr lang="en-AU" dirty="0"/>
          </a:p>
        </p:txBody>
      </p:sp>
    </p:spTree>
    <p:extLst>
      <p:ext uri="{BB962C8B-B14F-4D97-AF65-F5344CB8AC3E}">
        <p14:creationId xmlns:p14="http://schemas.microsoft.com/office/powerpoint/2010/main" val="218601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26977488"/>
              </p:ext>
            </p:extLst>
          </p:nvPr>
        </p:nvGraphicFramePr>
        <p:xfrm>
          <a:off x="1583633" y="1298122"/>
          <a:ext cx="8502990" cy="4377454"/>
        </p:xfrm>
        <a:graphic>
          <a:graphicData uri="http://schemas.openxmlformats.org/drawingml/2006/table">
            <a:tbl>
              <a:tblPr firstRow="1" bandRow="1">
                <a:tableStyleId>{5940675A-B579-460E-94D1-54222C63F5DA}</a:tableStyleId>
              </a:tblPr>
              <a:tblGrid>
                <a:gridCol w="4251495"/>
                <a:gridCol w="4251495"/>
              </a:tblGrid>
              <a:tr h="852892">
                <a:tc gridSpan="2">
                  <a:txBody>
                    <a:bodyPr/>
                    <a:lstStyle/>
                    <a:p>
                      <a:pPr>
                        <a:lnSpc>
                          <a:spcPct val="107000"/>
                        </a:lnSpc>
                        <a:spcAft>
                          <a:spcPts val="800"/>
                        </a:spcAft>
                      </a:pPr>
                      <a:r>
                        <a:rPr lang="en-AU" sz="1100" dirty="0">
                          <a:effectLst/>
                          <a:highlight>
                            <a:srgbClr val="FFFF00"/>
                          </a:highlight>
                        </a:rPr>
                        <a:t>Dugongs,</a:t>
                      </a:r>
                      <a:r>
                        <a:rPr lang="en-AU" sz="1100" dirty="0">
                          <a:effectLst/>
                        </a:rPr>
                        <a:t> or sea cows as they are sometimes called, are marine mammals. </a:t>
                      </a:r>
                      <a:r>
                        <a:rPr lang="en-AU" sz="1100" dirty="0">
                          <a:effectLst/>
                          <a:highlight>
                            <a:srgbClr val="FFFF00"/>
                          </a:highlight>
                        </a:rPr>
                        <a:t>They can grow to about three metres in length and weigh as much as 400 kilograms. They are the only marine mammals in Australia that live mainly on plants. The name sea cow refers to the fact that they graze on the seagrasses, which form meadows in sheltered coastal waters.</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789" marR="89789" marT="44895" marB="44895"/>
                </a:tc>
                <a:tc hMerge="1">
                  <a:txBody>
                    <a:bodyPr/>
                    <a:lstStyle/>
                    <a:p>
                      <a:endParaRPr lang="en-AU"/>
                    </a:p>
                  </a:txBody>
                  <a:tcPr/>
                </a:tc>
              </a:tr>
              <a:tr h="1228969">
                <a:tc rowSpan="2">
                  <a:txBody>
                    <a:bodyPr/>
                    <a:lstStyle/>
                    <a:p>
                      <a:pPr>
                        <a:lnSpc>
                          <a:spcPct val="107000"/>
                        </a:lnSpc>
                        <a:spcAft>
                          <a:spcPts val="800"/>
                        </a:spcAft>
                      </a:pPr>
                      <a:r>
                        <a:rPr lang="en-AU" sz="1100" dirty="0">
                          <a:effectLst/>
                        </a:rPr>
                        <a:t>LIFE IN THE SEA</a:t>
                      </a:r>
                    </a:p>
                    <a:p>
                      <a:pPr>
                        <a:lnSpc>
                          <a:spcPct val="107000"/>
                        </a:lnSpc>
                        <a:spcAft>
                          <a:spcPts val="800"/>
                        </a:spcAft>
                      </a:pPr>
                      <a:r>
                        <a:rPr lang="en-AU" sz="1100" dirty="0">
                          <a:effectLst/>
                          <a:highlight>
                            <a:srgbClr val="FFFF00"/>
                          </a:highlight>
                        </a:rPr>
                        <a:t>Dugongs</a:t>
                      </a:r>
                      <a:r>
                        <a:rPr lang="en-AU" sz="1100" dirty="0">
                          <a:effectLst/>
                        </a:rPr>
                        <a:t> swim using their whale-like fluked tail and they use their front flippers for balance and turning. They have a rounded head with small eyes and a large snout and, being mammals, dugongs must surface to breathe.</a:t>
                      </a:r>
                    </a:p>
                    <a:p>
                      <a:pPr>
                        <a:lnSpc>
                          <a:spcPct val="107000"/>
                        </a:lnSpc>
                        <a:spcAft>
                          <a:spcPts val="800"/>
                        </a:spcAft>
                      </a:pPr>
                      <a:r>
                        <a:rPr lang="en-AU" sz="1100" dirty="0">
                          <a:effectLst/>
                        </a:rPr>
                        <a:t>However, unlike other mammals such as dolphins, porpoises and some whales, </a:t>
                      </a:r>
                      <a:r>
                        <a:rPr lang="en-AU" sz="1100" dirty="0">
                          <a:effectLst/>
                          <a:highlight>
                            <a:srgbClr val="FFFF00"/>
                          </a:highlight>
                        </a:rPr>
                        <a:t>dugongs</a:t>
                      </a:r>
                      <a:r>
                        <a:rPr lang="en-AU" sz="1100" dirty="0">
                          <a:effectLst/>
                        </a:rPr>
                        <a:t> cannot </a:t>
                      </a:r>
                      <a:r>
                        <a:rPr lang="en-AU" sz="1100" dirty="0">
                          <a:effectLst/>
                          <a:highlight>
                            <a:srgbClr val="FFFF00"/>
                          </a:highlight>
                        </a:rPr>
                        <a:t>hold their breath for very long</a:t>
                      </a:r>
                      <a:r>
                        <a:rPr lang="en-AU" sz="1100" dirty="0">
                          <a:effectLst/>
                        </a:rPr>
                        <a:t>. They can only stay under water for a few minutes.</a:t>
                      </a:r>
                    </a:p>
                    <a:p>
                      <a:pPr>
                        <a:lnSpc>
                          <a:spcPct val="107000"/>
                        </a:lnSpc>
                        <a:spcAft>
                          <a:spcPts val="800"/>
                        </a:spcAft>
                      </a:pPr>
                      <a:r>
                        <a:rPr lang="en-AU" sz="1100" dirty="0">
                          <a:effectLst/>
                          <a:highlight>
                            <a:srgbClr val="FFFF00"/>
                          </a:highlight>
                        </a:rPr>
                        <a:t>Dugongs</a:t>
                      </a:r>
                      <a:r>
                        <a:rPr lang="en-AU" sz="1100" dirty="0">
                          <a:effectLst/>
                        </a:rPr>
                        <a:t> have poor eyesight but acute hearing. They find and grasp seagrass with the aid of coarse, sensitive bristles, which cover the upper lip of their large and fleshy snout. During the mating season, male </a:t>
                      </a:r>
                      <a:r>
                        <a:rPr lang="en-AU" sz="1100" dirty="0">
                          <a:effectLst/>
                          <a:highlight>
                            <a:srgbClr val="FFFF00"/>
                          </a:highlight>
                        </a:rPr>
                        <a:t>dugongs</a:t>
                      </a:r>
                      <a:r>
                        <a:rPr lang="en-AU" sz="1100" dirty="0">
                          <a:effectLst/>
                        </a:rPr>
                        <a:t> use their tusks to fight each other.</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789" marR="89789" marT="44895" marB="44895"/>
                </a:tc>
                <a:tc>
                  <a:txBody>
                    <a:bodyPr/>
                    <a:lstStyle/>
                    <a:p>
                      <a:pPr>
                        <a:lnSpc>
                          <a:spcPct val="107000"/>
                        </a:lnSpc>
                        <a:spcAft>
                          <a:spcPts val="800"/>
                        </a:spcAft>
                      </a:pPr>
                      <a:r>
                        <a:rPr lang="en-AU" sz="1100">
                          <a:effectLst/>
                        </a:rPr>
                        <a:t>DISTRIBUTION</a:t>
                      </a:r>
                    </a:p>
                    <a:p>
                      <a:pPr>
                        <a:lnSpc>
                          <a:spcPct val="107000"/>
                        </a:lnSpc>
                        <a:spcAft>
                          <a:spcPts val="800"/>
                        </a:spcAft>
                      </a:pPr>
                      <a:r>
                        <a:rPr lang="en-AU" sz="1100">
                          <a:effectLst/>
                          <a:highlight>
                            <a:srgbClr val="FFFF00"/>
                          </a:highlight>
                        </a:rPr>
                        <a:t>Dugong</a:t>
                      </a:r>
                      <a:r>
                        <a:rPr lang="en-AU" sz="1100">
                          <a:effectLst/>
                        </a:rPr>
                        <a:t>s inhabit the shallow, tropical waters throughout the Indo-Pacific region. Most of the world’s population of </a:t>
                      </a:r>
                      <a:r>
                        <a:rPr lang="en-AU" sz="1100">
                          <a:effectLst/>
                          <a:highlight>
                            <a:srgbClr val="FFFF00"/>
                          </a:highlight>
                        </a:rPr>
                        <a:t>dugongs</a:t>
                      </a:r>
                      <a:r>
                        <a:rPr lang="en-AU" sz="1100">
                          <a:effectLst/>
                        </a:rPr>
                        <a:t> is now found in northern Australian waters between Shark Bay in Western Australia and Moreton Bay in </a:t>
                      </a:r>
                      <a:r>
                        <a:rPr lang="en-AU" sz="1100">
                          <a:effectLst/>
                          <a:highlight>
                            <a:srgbClr val="FFFF00"/>
                          </a:highlight>
                        </a:rPr>
                        <a:t>Queensland</a:t>
                      </a:r>
                      <a:r>
                        <a:rPr lang="en-AU" sz="1100">
                          <a:effectLst/>
                        </a:rPr>
                        <a:t>.</a:t>
                      </a:r>
                      <a:endParaRPr lang="en-AU" sz="1100">
                        <a:effectLst/>
                        <a:latin typeface="Calibri" panose="020F0502020204030204" pitchFamily="34" charset="0"/>
                        <a:ea typeface="MS Mincho" panose="02020609040205080304" pitchFamily="49" charset="-128"/>
                        <a:cs typeface="Times New Roman" panose="02020603050405020304" pitchFamily="18" charset="0"/>
                      </a:endParaRPr>
                    </a:p>
                  </a:txBody>
                  <a:tcPr marL="89789" marR="89789" marT="44895" marB="44895"/>
                </a:tc>
              </a:tr>
              <a:tr h="2295593">
                <a:tc vMerge="1">
                  <a:txBody>
                    <a:bodyPr/>
                    <a:lstStyle/>
                    <a:p>
                      <a:endParaRPr lang="en-AU"/>
                    </a:p>
                  </a:txBody>
                  <a:tcPr/>
                </a:tc>
                <a:tc>
                  <a:txBody>
                    <a:bodyPr/>
                    <a:lstStyle/>
                    <a:p>
                      <a:pPr>
                        <a:lnSpc>
                          <a:spcPct val="107000"/>
                        </a:lnSpc>
                        <a:spcAft>
                          <a:spcPts val="800"/>
                        </a:spcAft>
                      </a:pPr>
                      <a:r>
                        <a:rPr lang="en-AU" sz="1100" dirty="0">
                          <a:effectLst/>
                        </a:rPr>
                        <a:t>THREATS TO SURVIVAL</a:t>
                      </a:r>
                    </a:p>
                    <a:p>
                      <a:pPr>
                        <a:lnSpc>
                          <a:spcPct val="107000"/>
                        </a:lnSpc>
                        <a:spcAft>
                          <a:spcPts val="800"/>
                        </a:spcAft>
                      </a:pPr>
                      <a:r>
                        <a:rPr lang="en-AU" sz="1100" dirty="0">
                          <a:effectLst/>
                        </a:rPr>
                        <a:t>Their slow breeding rate means that </a:t>
                      </a:r>
                      <a:r>
                        <a:rPr lang="en-AU" sz="1100" dirty="0">
                          <a:effectLst/>
                          <a:highlight>
                            <a:srgbClr val="FFFF00"/>
                          </a:highlight>
                        </a:rPr>
                        <a:t>dugongs</a:t>
                      </a:r>
                      <a:r>
                        <a:rPr lang="en-AU" sz="1100" dirty="0">
                          <a:effectLst/>
                        </a:rPr>
                        <a:t> are particularly susceptible to factors that threaten their survival. These include:</a:t>
                      </a:r>
                    </a:p>
                    <a:p>
                      <a:pPr marL="342900" lvl="0" indent="-342900">
                        <a:lnSpc>
                          <a:spcPct val="107000"/>
                        </a:lnSpc>
                        <a:spcAft>
                          <a:spcPts val="800"/>
                        </a:spcAft>
                        <a:buFont typeface="Arial" panose="020B0604020202020204" pitchFamily="34" charset="0"/>
                        <a:buChar char="•"/>
                        <a:tabLst>
                          <a:tab pos="457200" algn="l"/>
                        </a:tabLst>
                      </a:pPr>
                      <a:r>
                        <a:rPr lang="en-AU" sz="1100" dirty="0">
                          <a:effectLst/>
                        </a:rPr>
                        <a:t>illegal hunting</a:t>
                      </a:r>
                    </a:p>
                    <a:p>
                      <a:pPr marL="342900" lvl="0" indent="-342900">
                        <a:lnSpc>
                          <a:spcPct val="107000"/>
                        </a:lnSpc>
                        <a:spcAft>
                          <a:spcPts val="800"/>
                        </a:spcAft>
                        <a:buFont typeface="Arial" panose="020B0604020202020204" pitchFamily="34" charset="0"/>
                        <a:buChar char="•"/>
                        <a:tabLst>
                          <a:tab pos="457200" algn="l"/>
                        </a:tabLst>
                      </a:pPr>
                      <a:r>
                        <a:rPr lang="en-AU" sz="1100" dirty="0">
                          <a:effectLst/>
                          <a:highlight>
                            <a:srgbClr val="FFFF00"/>
                          </a:highlight>
                        </a:rPr>
                        <a:t>Death</a:t>
                      </a:r>
                      <a:r>
                        <a:rPr lang="en-AU" sz="1100" dirty="0">
                          <a:effectLst/>
                        </a:rPr>
                        <a:t> or injury from passing boats</a:t>
                      </a:r>
                    </a:p>
                    <a:p>
                      <a:pPr marL="342900" lvl="0" indent="-342900">
                        <a:lnSpc>
                          <a:spcPct val="107000"/>
                        </a:lnSpc>
                        <a:spcAft>
                          <a:spcPts val="800"/>
                        </a:spcAft>
                        <a:buFont typeface="Arial" panose="020B0604020202020204" pitchFamily="34" charset="0"/>
                        <a:buChar char="•"/>
                        <a:tabLst>
                          <a:tab pos="457200" algn="l"/>
                        </a:tabLst>
                      </a:pPr>
                      <a:r>
                        <a:rPr lang="en-AU" sz="1100" dirty="0">
                          <a:effectLst/>
                        </a:rPr>
                        <a:t>Drowning from entanglement in fishing nets</a:t>
                      </a:r>
                    </a:p>
                    <a:p>
                      <a:pPr marL="342900" lvl="0" indent="-342900">
                        <a:lnSpc>
                          <a:spcPct val="107000"/>
                        </a:lnSpc>
                        <a:spcAft>
                          <a:spcPts val="800"/>
                        </a:spcAft>
                        <a:buFont typeface="Arial" panose="020B0604020202020204" pitchFamily="34" charset="0"/>
                        <a:buChar char="•"/>
                        <a:tabLst>
                          <a:tab pos="457200" algn="l"/>
                        </a:tabLst>
                      </a:pPr>
                      <a:r>
                        <a:rPr lang="en-AU" sz="1100" dirty="0">
                          <a:effectLst/>
                          <a:highlight>
                            <a:srgbClr val="FFFF00"/>
                          </a:highlight>
                        </a:rPr>
                        <a:t>Habitat</a:t>
                      </a:r>
                      <a:r>
                        <a:rPr lang="en-AU" sz="1100" dirty="0">
                          <a:effectLst/>
                        </a:rPr>
                        <a:t> loss due to the destruction of seagrass meadows through dredging and pollution.</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789" marR="89789" marT="44895" marB="44895"/>
                </a:tc>
              </a:tr>
            </a:tbl>
          </a:graphicData>
        </a:graphic>
      </p:graphicFrame>
      <p:sp>
        <p:nvSpPr>
          <p:cNvPr id="13" name="TextBox 12"/>
          <p:cNvSpPr txBox="1"/>
          <p:nvPr/>
        </p:nvSpPr>
        <p:spPr>
          <a:xfrm>
            <a:off x="526774" y="288235"/>
            <a:ext cx="3339548" cy="377687"/>
          </a:xfrm>
          <a:prstGeom prst="rect">
            <a:avLst/>
          </a:prstGeom>
          <a:noFill/>
        </p:spPr>
        <p:txBody>
          <a:bodyPr wrap="square" rtlCol="0">
            <a:spAutoFit/>
          </a:bodyPr>
          <a:lstStyle/>
          <a:p>
            <a:r>
              <a:rPr lang="en-AU" b="1" dirty="0" smtClean="0">
                <a:solidFill>
                  <a:srgbClr val="00B050"/>
                </a:solidFill>
              </a:rPr>
              <a:t>Passage 1- highlighting</a:t>
            </a:r>
            <a:endParaRPr lang="en-AU" b="1" dirty="0">
              <a:solidFill>
                <a:srgbClr val="00B050"/>
              </a:solidFill>
            </a:endParaRPr>
          </a:p>
        </p:txBody>
      </p:sp>
    </p:spTree>
    <p:extLst>
      <p:ext uri="{BB962C8B-B14F-4D97-AF65-F5344CB8AC3E}">
        <p14:creationId xmlns:p14="http://schemas.microsoft.com/office/powerpoint/2010/main" val="274767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870" y="319495"/>
            <a:ext cx="3339548" cy="377687"/>
          </a:xfrm>
          <a:prstGeom prst="rect">
            <a:avLst/>
          </a:prstGeom>
          <a:noFill/>
        </p:spPr>
        <p:txBody>
          <a:bodyPr wrap="square" rtlCol="0">
            <a:spAutoFit/>
          </a:bodyPr>
          <a:lstStyle/>
          <a:p>
            <a:r>
              <a:rPr lang="en-AU" b="1" dirty="0" smtClean="0">
                <a:solidFill>
                  <a:srgbClr val="00B050"/>
                </a:solidFill>
              </a:rPr>
              <a:t>Passage 1 - Note Taking</a:t>
            </a:r>
            <a:endParaRPr lang="en-AU" b="1" dirty="0">
              <a:solidFill>
                <a:srgbClr val="00B050"/>
              </a:solidFill>
            </a:endParaRPr>
          </a:p>
        </p:txBody>
      </p:sp>
      <p:grpSp>
        <p:nvGrpSpPr>
          <p:cNvPr id="6" name="Group 5"/>
          <p:cNvGrpSpPr/>
          <p:nvPr/>
        </p:nvGrpSpPr>
        <p:grpSpPr>
          <a:xfrm>
            <a:off x="1868558" y="1202634"/>
            <a:ext cx="8507344" cy="5296976"/>
            <a:chOff x="1868558" y="1202634"/>
            <a:chExt cx="8507344" cy="5296976"/>
          </a:xfrm>
        </p:grpSpPr>
        <p:sp>
          <p:nvSpPr>
            <p:cNvPr id="3" name="TextBox 2"/>
            <p:cNvSpPr txBox="1"/>
            <p:nvPr/>
          </p:nvSpPr>
          <p:spPr>
            <a:xfrm>
              <a:off x="1948071" y="1421297"/>
              <a:ext cx="8427830" cy="5078313"/>
            </a:xfrm>
            <a:prstGeom prst="rect">
              <a:avLst/>
            </a:prstGeom>
            <a:noFill/>
          </p:spPr>
          <p:txBody>
            <a:bodyPr wrap="square" rtlCol="0">
              <a:spAutoFit/>
            </a:bodyPr>
            <a:lstStyle/>
            <a:p>
              <a:r>
                <a:rPr lang="en-AU" dirty="0" err="1" smtClean="0"/>
                <a:t>Dugons</a:t>
              </a:r>
              <a:r>
                <a:rPr lang="en-AU" dirty="0" smtClean="0"/>
                <a:t> are sea cows. They can grow to about three metres in length and weigh as much as 400 kilograms. They are the only marine mammals in Australia that live mainly on plants.</a:t>
              </a:r>
            </a:p>
            <a:p>
              <a:endParaRPr lang="en-AU" dirty="0"/>
            </a:p>
            <a:p>
              <a:endParaRPr lang="en-AU" dirty="0" smtClean="0"/>
            </a:p>
            <a:p>
              <a:r>
                <a:rPr lang="en-AU" dirty="0" err="1" smtClean="0"/>
                <a:t>Dugons</a:t>
              </a:r>
              <a:r>
                <a:rPr lang="en-AU" dirty="0" smtClean="0"/>
                <a:t> swim and they are </a:t>
              </a:r>
              <a:r>
                <a:rPr lang="en-AU" dirty="0" err="1" smtClean="0"/>
                <a:t>mammels</a:t>
              </a:r>
              <a:r>
                <a:rPr lang="en-AU" dirty="0" smtClean="0"/>
                <a:t>.</a:t>
              </a:r>
            </a:p>
            <a:p>
              <a:endParaRPr lang="en-AU" dirty="0"/>
            </a:p>
            <a:p>
              <a:r>
                <a:rPr lang="en-AU" dirty="0" smtClean="0"/>
                <a:t> </a:t>
              </a:r>
            </a:p>
            <a:p>
              <a:r>
                <a:rPr lang="en-AU" dirty="0" smtClean="0"/>
                <a:t>Other </a:t>
              </a:r>
              <a:r>
                <a:rPr lang="en-AU" dirty="0" err="1" smtClean="0"/>
                <a:t>mammels</a:t>
              </a:r>
              <a:r>
                <a:rPr lang="en-AU" dirty="0" smtClean="0"/>
                <a:t> like dolphins, porpoises and some whales.</a:t>
              </a:r>
            </a:p>
            <a:p>
              <a:endParaRPr lang="en-AU" dirty="0"/>
            </a:p>
            <a:p>
              <a:endParaRPr lang="en-AU" dirty="0" smtClean="0"/>
            </a:p>
            <a:p>
              <a:r>
                <a:rPr lang="en-AU" dirty="0" err="1" smtClean="0"/>
                <a:t>Dugons</a:t>
              </a:r>
              <a:r>
                <a:rPr lang="en-AU" dirty="0" smtClean="0"/>
                <a:t> can hold their breath for very long.</a:t>
              </a:r>
            </a:p>
            <a:p>
              <a:endParaRPr lang="en-AU" dirty="0"/>
            </a:p>
            <a:p>
              <a:endParaRPr lang="en-AU" dirty="0" smtClean="0"/>
            </a:p>
            <a:p>
              <a:r>
                <a:rPr lang="en-AU" dirty="0" smtClean="0"/>
                <a:t>Poor eyesight but acute hearing. During the mating season, male </a:t>
              </a:r>
              <a:r>
                <a:rPr lang="en-AU" dirty="0" err="1" smtClean="0"/>
                <a:t>dugons</a:t>
              </a:r>
              <a:r>
                <a:rPr lang="en-AU" dirty="0" smtClean="0"/>
                <a:t> use their tusks to fight each other.</a:t>
              </a:r>
            </a:p>
            <a:p>
              <a:endParaRPr lang="en-AU" dirty="0" smtClean="0"/>
            </a:p>
            <a:p>
              <a:endParaRPr lang="en-AU" dirty="0"/>
            </a:p>
          </p:txBody>
        </p:sp>
        <p:sp>
          <p:nvSpPr>
            <p:cNvPr id="4" name="Rectangle 3"/>
            <p:cNvSpPr/>
            <p:nvPr/>
          </p:nvSpPr>
          <p:spPr>
            <a:xfrm>
              <a:off x="1868558" y="1202634"/>
              <a:ext cx="8507344" cy="50192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1541301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366" y="584261"/>
            <a:ext cx="1972078" cy="369332"/>
          </a:xfrm>
          <a:prstGeom prst="rect">
            <a:avLst/>
          </a:prstGeom>
        </p:spPr>
        <p:txBody>
          <a:bodyPr wrap="none">
            <a:spAutoFit/>
          </a:bodyPr>
          <a:lstStyle/>
          <a:p>
            <a:r>
              <a:rPr lang="en-AU" b="1" dirty="0">
                <a:solidFill>
                  <a:srgbClr val="00B050"/>
                </a:solidFill>
              </a:rPr>
              <a:t>Passage </a:t>
            </a:r>
            <a:r>
              <a:rPr lang="en-AU" b="1" dirty="0" smtClean="0">
                <a:solidFill>
                  <a:srgbClr val="00B050"/>
                </a:solidFill>
              </a:rPr>
              <a:t>1- Rewrite</a:t>
            </a:r>
            <a:endParaRPr lang="en-AU" b="1" dirty="0">
              <a:solidFill>
                <a:srgbClr val="00B050"/>
              </a:solidFill>
            </a:endParaRPr>
          </a:p>
        </p:txBody>
      </p:sp>
      <p:grpSp>
        <p:nvGrpSpPr>
          <p:cNvPr id="3" name="Group 2"/>
          <p:cNvGrpSpPr/>
          <p:nvPr/>
        </p:nvGrpSpPr>
        <p:grpSpPr>
          <a:xfrm>
            <a:off x="1868558" y="1202634"/>
            <a:ext cx="8507344" cy="5019261"/>
            <a:chOff x="1868558" y="1202634"/>
            <a:chExt cx="8507344" cy="5019261"/>
          </a:xfrm>
        </p:grpSpPr>
        <p:sp>
          <p:nvSpPr>
            <p:cNvPr id="4" name="TextBox 3"/>
            <p:cNvSpPr txBox="1"/>
            <p:nvPr/>
          </p:nvSpPr>
          <p:spPr>
            <a:xfrm>
              <a:off x="1948072" y="1441175"/>
              <a:ext cx="8427830" cy="1477328"/>
            </a:xfrm>
            <a:prstGeom prst="rect">
              <a:avLst/>
            </a:prstGeom>
            <a:noFill/>
          </p:spPr>
          <p:txBody>
            <a:bodyPr wrap="square" rtlCol="0">
              <a:spAutoFit/>
            </a:bodyPr>
            <a:lstStyle/>
            <a:p>
              <a:r>
                <a:rPr lang="en-AU" dirty="0" err="1" smtClean="0"/>
                <a:t>Dugons</a:t>
              </a:r>
              <a:r>
                <a:rPr lang="en-AU" dirty="0" smtClean="0"/>
                <a:t>, or sea cows as they are sometimes called, are marine </a:t>
              </a:r>
              <a:r>
                <a:rPr lang="en-AU" dirty="0" err="1" smtClean="0"/>
                <a:t>mamals</a:t>
              </a:r>
              <a:r>
                <a:rPr lang="en-AU" dirty="0" smtClean="0"/>
                <a:t>. They can grow to about three meters in length and weigh as much as 400 kilograms. Marine mammals  only eat plants. </a:t>
              </a:r>
              <a:r>
                <a:rPr lang="en-AU" dirty="0" err="1" smtClean="0"/>
                <a:t>Dugons</a:t>
              </a:r>
              <a:r>
                <a:rPr lang="en-AU" dirty="0" smtClean="0"/>
                <a:t> swim using their whale-like fluked tail and they use their front flippers for balance and turning. They have a slow breathing rate and poor eyesight and hearing.</a:t>
              </a:r>
            </a:p>
          </p:txBody>
        </p:sp>
        <p:sp>
          <p:nvSpPr>
            <p:cNvPr id="5" name="Rectangle 4"/>
            <p:cNvSpPr/>
            <p:nvPr/>
          </p:nvSpPr>
          <p:spPr>
            <a:xfrm>
              <a:off x="1868558" y="1202634"/>
              <a:ext cx="8507344" cy="50192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378900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6774" y="288235"/>
            <a:ext cx="3339548" cy="377687"/>
          </a:xfrm>
          <a:prstGeom prst="rect">
            <a:avLst/>
          </a:prstGeom>
          <a:noFill/>
        </p:spPr>
        <p:txBody>
          <a:bodyPr wrap="square" rtlCol="0">
            <a:spAutoFit/>
          </a:bodyPr>
          <a:lstStyle/>
          <a:p>
            <a:r>
              <a:rPr lang="en-AU" b="1" dirty="0" smtClean="0">
                <a:solidFill>
                  <a:srgbClr val="00B050"/>
                </a:solidFill>
              </a:rPr>
              <a:t>Passage 2- highlighting</a:t>
            </a:r>
            <a:endParaRPr lang="en-AU" b="1" dirty="0">
              <a:solidFill>
                <a:srgbClr val="00B05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145120185"/>
              </p:ext>
            </p:extLst>
          </p:nvPr>
        </p:nvGraphicFramePr>
        <p:xfrm>
          <a:off x="1534353" y="775253"/>
          <a:ext cx="8944114" cy="5629710"/>
        </p:xfrm>
        <a:graphic>
          <a:graphicData uri="http://schemas.openxmlformats.org/drawingml/2006/table">
            <a:tbl>
              <a:tblPr firstRow="1" bandRow="1">
                <a:tableStyleId>{5940675A-B579-460E-94D1-54222C63F5DA}</a:tableStyleId>
              </a:tblPr>
              <a:tblGrid>
                <a:gridCol w="4472057"/>
                <a:gridCol w="4472057"/>
              </a:tblGrid>
              <a:tr h="1083194">
                <a:tc gridSpan="2">
                  <a:txBody>
                    <a:bodyPr/>
                    <a:lstStyle/>
                    <a:p>
                      <a:pPr>
                        <a:lnSpc>
                          <a:spcPct val="107000"/>
                        </a:lnSpc>
                        <a:spcAft>
                          <a:spcPts val="800"/>
                        </a:spcAft>
                      </a:pPr>
                      <a:r>
                        <a:rPr lang="en-AU" sz="1100" dirty="0">
                          <a:effectLst/>
                        </a:rPr>
                        <a:t>Dugongs, or sea cows as they are sometimes called, are marine mammals. They can grow to about three metres in length and weigh as much as 400 kilograms. They are the only marine mammals in Australia that </a:t>
                      </a:r>
                      <a:r>
                        <a:rPr lang="en-AU" sz="1100" dirty="0">
                          <a:effectLst/>
                          <a:highlight>
                            <a:srgbClr val="FFFF00"/>
                          </a:highlight>
                        </a:rPr>
                        <a:t>live mainly on plants</a:t>
                      </a:r>
                      <a:r>
                        <a:rPr lang="en-AU" sz="1100" dirty="0">
                          <a:effectLst/>
                        </a:rPr>
                        <a:t>. The name sea cow refers to the fact that they </a:t>
                      </a:r>
                      <a:r>
                        <a:rPr lang="en-AU" sz="1100" dirty="0">
                          <a:effectLst/>
                          <a:highlight>
                            <a:srgbClr val="FFFF00"/>
                          </a:highlight>
                        </a:rPr>
                        <a:t>graze on the seagrasses</a:t>
                      </a:r>
                      <a:r>
                        <a:rPr lang="en-AU" sz="1100" dirty="0">
                          <a:effectLst/>
                        </a:rPr>
                        <a:t>, which form meadows in sheltered coastal waters.</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535" marR="89535" marT="45085" marB="45085"/>
                </a:tc>
                <a:tc hMerge="1">
                  <a:txBody>
                    <a:bodyPr/>
                    <a:lstStyle/>
                    <a:p>
                      <a:endParaRPr lang="en-AU"/>
                    </a:p>
                  </a:txBody>
                  <a:tcPr/>
                </a:tc>
              </a:tr>
              <a:tr h="1603745">
                <a:tc rowSpan="2">
                  <a:txBody>
                    <a:bodyPr/>
                    <a:lstStyle/>
                    <a:p>
                      <a:pPr>
                        <a:lnSpc>
                          <a:spcPct val="107000"/>
                        </a:lnSpc>
                        <a:spcAft>
                          <a:spcPts val="800"/>
                        </a:spcAft>
                      </a:pPr>
                      <a:r>
                        <a:rPr lang="en-AU" sz="1100" dirty="0">
                          <a:effectLst/>
                        </a:rPr>
                        <a:t>LIFE IN THE SEA</a:t>
                      </a:r>
                    </a:p>
                    <a:p>
                      <a:pPr>
                        <a:lnSpc>
                          <a:spcPct val="107000"/>
                        </a:lnSpc>
                        <a:spcAft>
                          <a:spcPts val="800"/>
                        </a:spcAft>
                      </a:pPr>
                      <a:r>
                        <a:rPr lang="en-AU" sz="1100" dirty="0">
                          <a:effectLst/>
                        </a:rPr>
                        <a:t>Dugongs </a:t>
                      </a:r>
                      <a:r>
                        <a:rPr lang="en-AU" sz="1100" dirty="0">
                          <a:effectLst/>
                          <a:highlight>
                            <a:srgbClr val="FFFF00"/>
                          </a:highlight>
                        </a:rPr>
                        <a:t>swim using their whale-like fluked tail</a:t>
                      </a:r>
                      <a:r>
                        <a:rPr lang="en-AU" sz="1100" dirty="0">
                          <a:effectLst/>
                        </a:rPr>
                        <a:t> and they use their </a:t>
                      </a:r>
                      <a:r>
                        <a:rPr lang="en-AU" sz="1100" dirty="0">
                          <a:effectLst/>
                          <a:highlight>
                            <a:srgbClr val="FFFF00"/>
                          </a:highlight>
                        </a:rPr>
                        <a:t>front flippers for balance and turning</a:t>
                      </a:r>
                      <a:r>
                        <a:rPr lang="en-AU" sz="1100" dirty="0">
                          <a:effectLst/>
                        </a:rPr>
                        <a:t>. They have </a:t>
                      </a:r>
                      <a:r>
                        <a:rPr lang="en-AU" sz="1100" dirty="0">
                          <a:effectLst/>
                          <a:highlight>
                            <a:srgbClr val="FFFF00"/>
                          </a:highlight>
                        </a:rPr>
                        <a:t>a rounded head with small eyes and a large snout</a:t>
                      </a:r>
                      <a:r>
                        <a:rPr lang="en-AU" sz="1100" dirty="0">
                          <a:effectLst/>
                        </a:rPr>
                        <a:t> and, being mammals, dugongs </a:t>
                      </a:r>
                      <a:r>
                        <a:rPr lang="en-AU" sz="1100" dirty="0">
                          <a:effectLst/>
                          <a:highlight>
                            <a:srgbClr val="FFFF00"/>
                          </a:highlight>
                        </a:rPr>
                        <a:t>must surface to breathe</a:t>
                      </a:r>
                      <a:r>
                        <a:rPr lang="en-AU" sz="1100" dirty="0">
                          <a:effectLst/>
                        </a:rPr>
                        <a:t>.</a:t>
                      </a:r>
                    </a:p>
                    <a:p>
                      <a:pPr>
                        <a:lnSpc>
                          <a:spcPct val="107000"/>
                        </a:lnSpc>
                        <a:spcAft>
                          <a:spcPts val="800"/>
                        </a:spcAft>
                      </a:pPr>
                      <a:r>
                        <a:rPr lang="en-AU" sz="1100" dirty="0">
                          <a:effectLst/>
                        </a:rPr>
                        <a:t>However, unlike other mammals such as dolphins, porpoises and some whales, dugongs </a:t>
                      </a:r>
                      <a:r>
                        <a:rPr lang="en-AU" sz="1100" dirty="0">
                          <a:effectLst/>
                          <a:highlight>
                            <a:srgbClr val="FFFF00"/>
                          </a:highlight>
                        </a:rPr>
                        <a:t>cannot hold their breath for very long</a:t>
                      </a:r>
                      <a:r>
                        <a:rPr lang="en-AU" sz="1100" dirty="0">
                          <a:effectLst/>
                        </a:rPr>
                        <a:t>. They can only stay under water for a few minutes.</a:t>
                      </a:r>
                    </a:p>
                    <a:p>
                      <a:pPr>
                        <a:lnSpc>
                          <a:spcPct val="107000"/>
                        </a:lnSpc>
                        <a:spcAft>
                          <a:spcPts val="800"/>
                        </a:spcAft>
                      </a:pPr>
                      <a:r>
                        <a:rPr lang="en-AU" sz="1100" dirty="0">
                          <a:effectLst/>
                          <a:highlight>
                            <a:srgbClr val="FFFF00"/>
                          </a:highlight>
                        </a:rPr>
                        <a:t>Dugongs have poor eyesight but acute hearing</a:t>
                      </a:r>
                      <a:r>
                        <a:rPr lang="en-AU" sz="1100" dirty="0">
                          <a:effectLst/>
                        </a:rPr>
                        <a:t>. They find and grasp seagrass with the aid of coarse, sensitive bristles, which cover the upper lip of their large and fleshy snout. During the mating season, </a:t>
                      </a:r>
                      <a:r>
                        <a:rPr lang="en-AU" sz="1100" dirty="0">
                          <a:effectLst/>
                          <a:highlight>
                            <a:srgbClr val="FFFF00"/>
                          </a:highlight>
                        </a:rPr>
                        <a:t>male dugongs use their tusks to fight each other</a:t>
                      </a:r>
                      <a:r>
                        <a:rPr lang="en-AU" sz="1100" dirty="0">
                          <a:effectLst/>
                        </a:rPr>
                        <a:t>.</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535" marR="89535" marT="45085" marB="45085"/>
                </a:tc>
                <a:tc>
                  <a:txBody>
                    <a:bodyPr/>
                    <a:lstStyle/>
                    <a:p>
                      <a:pPr>
                        <a:lnSpc>
                          <a:spcPct val="107000"/>
                        </a:lnSpc>
                        <a:spcAft>
                          <a:spcPts val="800"/>
                        </a:spcAft>
                      </a:pPr>
                      <a:r>
                        <a:rPr lang="en-AU" sz="1100" dirty="0">
                          <a:effectLst/>
                          <a:highlight>
                            <a:srgbClr val="FFFF00"/>
                          </a:highlight>
                        </a:rPr>
                        <a:t>DISTRIBUTION</a:t>
                      </a:r>
                      <a:endParaRPr lang="en-AU" sz="1100" dirty="0">
                        <a:effectLst/>
                      </a:endParaRPr>
                    </a:p>
                    <a:p>
                      <a:pPr>
                        <a:lnSpc>
                          <a:spcPct val="107000"/>
                        </a:lnSpc>
                        <a:spcAft>
                          <a:spcPts val="800"/>
                        </a:spcAft>
                      </a:pPr>
                      <a:r>
                        <a:rPr lang="en-AU" sz="1100" dirty="0">
                          <a:effectLst/>
                          <a:highlight>
                            <a:srgbClr val="FFFF00"/>
                          </a:highlight>
                        </a:rPr>
                        <a:t>Dugongs inhabit the shallow, tropical waters throughout the Indo-Pacific region</a:t>
                      </a:r>
                      <a:r>
                        <a:rPr lang="en-AU" sz="1100" dirty="0">
                          <a:effectLst/>
                        </a:rPr>
                        <a:t>. Most of the world’s population of dugongs is now found in northern Australian waters between Shark Bay in Western Australia and Moreton Bay in Queensland.</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535" marR="89535" marT="45085" marB="45085"/>
                </a:tc>
              </a:tr>
              <a:tr h="2942771">
                <a:tc vMerge="1">
                  <a:txBody>
                    <a:bodyPr/>
                    <a:lstStyle/>
                    <a:p>
                      <a:endParaRPr lang="en-AU"/>
                    </a:p>
                  </a:txBody>
                  <a:tcPr/>
                </a:tc>
                <a:tc>
                  <a:txBody>
                    <a:bodyPr/>
                    <a:lstStyle/>
                    <a:p>
                      <a:pPr>
                        <a:lnSpc>
                          <a:spcPct val="107000"/>
                        </a:lnSpc>
                        <a:spcAft>
                          <a:spcPts val="800"/>
                        </a:spcAft>
                      </a:pPr>
                      <a:r>
                        <a:rPr lang="en-AU" sz="1100" dirty="0">
                          <a:effectLst/>
                        </a:rPr>
                        <a:t>THREATS TO SURVIVAL</a:t>
                      </a:r>
                    </a:p>
                    <a:p>
                      <a:pPr>
                        <a:lnSpc>
                          <a:spcPct val="107000"/>
                        </a:lnSpc>
                        <a:spcAft>
                          <a:spcPts val="800"/>
                        </a:spcAft>
                      </a:pPr>
                      <a:r>
                        <a:rPr lang="en-AU" sz="1100" dirty="0">
                          <a:effectLst/>
                          <a:highlight>
                            <a:srgbClr val="FFFF00"/>
                          </a:highlight>
                        </a:rPr>
                        <a:t>Their slow breeding rate means that dugongs are particularly susceptible to factors that threaten their survival. These include:</a:t>
                      </a:r>
                      <a:endParaRPr lang="en-AU" sz="1100" dirty="0">
                        <a:effectLst/>
                      </a:endParaRPr>
                    </a:p>
                    <a:p>
                      <a:pPr marL="342900" lvl="0" indent="-342900">
                        <a:lnSpc>
                          <a:spcPct val="107000"/>
                        </a:lnSpc>
                        <a:spcAft>
                          <a:spcPts val="0"/>
                        </a:spcAft>
                        <a:buFont typeface="Arial" panose="020B0604020202020204" pitchFamily="34" charset="0"/>
                        <a:buChar char="•"/>
                        <a:tabLst>
                          <a:tab pos="457200" algn="l"/>
                        </a:tabLst>
                      </a:pPr>
                      <a:r>
                        <a:rPr lang="en-AU" sz="1100" dirty="0">
                          <a:effectLst/>
                          <a:highlight>
                            <a:srgbClr val="FFFF00"/>
                          </a:highlight>
                        </a:rPr>
                        <a:t>illegal hunting</a:t>
                      </a:r>
                      <a:endParaRPr lang="en-AU" sz="1100" dirty="0">
                        <a:effectLst/>
                      </a:endParaRPr>
                    </a:p>
                    <a:p>
                      <a:pPr marL="342900" lvl="0" indent="-342900">
                        <a:lnSpc>
                          <a:spcPct val="107000"/>
                        </a:lnSpc>
                        <a:spcAft>
                          <a:spcPts val="0"/>
                        </a:spcAft>
                        <a:buFont typeface="Arial" panose="020B0604020202020204" pitchFamily="34" charset="0"/>
                        <a:buChar char="•"/>
                        <a:tabLst>
                          <a:tab pos="457200" algn="l"/>
                        </a:tabLst>
                      </a:pPr>
                      <a:r>
                        <a:rPr lang="en-AU" sz="1100" dirty="0">
                          <a:effectLst/>
                          <a:highlight>
                            <a:srgbClr val="FFFF00"/>
                          </a:highlight>
                        </a:rPr>
                        <a:t>Death or injury from passing boats</a:t>
                      </a:r>
                      <a:endParaRPr lang="en-AU" sz="1100" dirty="0">
                        <a:effectLst/>
                      </a:endParaRPr>
                    </a:p>
                    <a:p>
                      <a:pPr marL="342900" lvl="0" indent="-342900">
                        <a:lnSpc>
                          <a:spcPct val="107000"/>
                        </a:lnSpc>
                        <a:spcAft>
                          <a:spcPts val="0"/>
                        </a:spcAft>
                        <a:buFont typeface="Arial" panose="020B0604020202020204" pitchFamily="34" charset="0"/>
                        <a:buChar char="•"/>
                        <a:tabLst>
                          <a:tab pos="457200" algn="l"/>
                        </a:tabLst>
                      </a:pPr>
                      <a:r>
                        <a:rPr lang="en-AU" sz="1100" dirty="0">
                          <a:effectLst/>
                          <a:highlight>
                            <a:srgbClr val="FFFF00"/>
                          </a:highlight>
                        </a:rPr>
                        <a:t>Drowning from entanglement in fishing nets</a:t>
                      </a:r>
                      <a:endParaRPr lang="en-AU" sz="1100" dirty="0">
                        <a:effectLst/>
                      </a:endParaRPr>
                    </a:p>
                    <a:p>
                      <a:pPr marL="342900" lvl="0" indent="-342900">
                        <a:lnSpc>
                          <a:spcPct val="107000"/>
                        </a:lnSpc>
                        <a:spcAft>
                          <a:spcPts val="0"/>
                        </a:spcAft>
                        <a:buFont typeface="Arial" panose="020B0604020202020204" pitchFamily="34" charset="0"/>
                        <a:buChar char="•"/>
                        <a:tabLst>
                          <a:tab pos="457200" algn="l"/>
                        </a:tabLst>
                      </a:pPr>
                      <a:r>
                        <a:rPr lang="en-AU" sz="1100" dirty="0">
                          <a:effectLst/>
                          <a:highlight>
                            <a:srgbClr val="FFFF00"/>
                          </a:highlight>
                        </a:rPr>
                        <a:t>Habitat loss due to the destruction of seagrass meadows through dredging and pollution.</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535" marR="89535" marT="45085" marB="45085"/>
                </a:tc>
              </a:tr>
            </a:tbl>
          </a:graphicData>
        </a:graphic>
      </p:graphicFrame>
      <p:cxnSp>
        <p:nvCxnSpPr>
          <p:cNvPr id="38" name="Straight Arrow Connector 37"/>
          <p:cNvCxnSpPr/>
          <p:nvPr/>
        </p:nvCxnSpPr>
        <p:spPr>
          <a:xfrm>
            <a:off x="693255" y="4242400"/>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3600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868558" y="1202634"/>
            <a:ext cx="8507344" cy="5019261"/>
            <a:chOff x="1868558" y="1202634"/>
            <a:chExt cx="8507344" cy="5019261"/>
          </a:xfrm>
        </p:grpSpPr>
        <p:sp>
          <p:nvSpPr>
            <p:cNvPr id="3" name="TextBox 2"/>
            <p:cNvSpPr txBox="1"/>
            <p:nvPr/>
          </p:nvSpPr>
          <p:spPr>
            <a:xfrm>
              <a:off x="1948071" y="1421297"/>
              <a:ext cx="8427830" cy="3693319"/>
            </a:xfrm>
            <a:prstGeom prst="rect">
              <a:avLst/>
            </a:prstGeom>
            <a:noFill/>
          </p:spPr>
          <p:txBody>
            <a:bodyPr wrap="square" rtlCol="0">
              <a:spAutoFit/>
            </a:bodyPr>
            <a:lstStyle/>
            <a:p>
              <a:pPr marL="285750" indent="-285750">
                <a:buFont typeface="Arial" panose="020B0604020202020204" pitchFamily="34" charset="0"/>
                <a:buChar char="•"/>
              </a:pPr>
              <a:r>
                <a:rPr lang="en-AU" dirty="0" smtClean="0"/>
                <a:t>Dugongs are marine mammals</a:t>
              </a:r>
            </a:p>
            <a:p>
              <a:pPr marL="285750" indent="-285750">
                <a:buFont typeface="Arial" panose="020B0604020202020204" pitchFamily="34" charset="0"/>
                <a:buChar char="•"/>
              </a:pPr>
              <a:r>
                <a:rPr lang="en-AU" dirty="0" smtClean="0"/>
                <a:t>Length – 3 metres      weigh – 400kg</a:t>
              </a:r>
            </a:p>
            <a:p>
              <a:pPr marL="285750" indent="-285750">
                <a:buFont typeface="Arial" panose="020B0604020202020204" pitchFamily="34" charset="0"/>
                <a:buChar char="•"/>
              </a:pPr>
              <a:r>
                <a:rPr lang="en-AU" dirty="0" smtClean="0"/>
                <a:t>The name sea cow refers to the fact that they graze on the seagrasses, which form meadows in sheltered coastal waters</a:t>
              </a:r>
            </a:p>
            <a:p>
              <a:endParaRPr lang="en-AU" dirty="0"/>
            </a:p>
            <a:p>
              <a:r>
                <a:rPr lang="en-AU" dirty="0" smtClean="0"/>
                <a:t>Swim using whale-like fluked tail, use front flippers for balance, movements slow and graceful. Rounded head with small eyes and a large snout. </a:t>
              </a:r>
            </a:p>
            <a:p>
              <a:r>
                <a:rPr lang="en-AU" dirty="0" smtClean="0"/>
                <a:t>Poor eyesight but acute hearing</a:t>
              </a:r>
            </a:p>
            <a:p>
              <a:endParaRPr lang="en-AU" dirty="0">
                <a:solidFill>
                  <a:srgbClr val="FF0000"/>
                </a:solidFill>
              </a:endParaRPr>
            </a:p>
            <a:p>
              <a:r>
                <a:rPr lang="en-AU" dirty="0" smtClean="0"/>
                <a:t>All dugongs have tusks</a:t>
              </a:r>
            </a:p>
            <a:p>
              <a:endParaRPr lang="en-AU" dirty="0" smtClean="0"/>
            </a:p>
            <a:p>
              <a:r>
                <a:rPr lang="en-AU" dirty="0" smtClean="0"/>
                <a:t>Their slow breeding rate means they are susceptible to factors that threaten their survival like illegal hunting, death from boats, drowning</a:t>
              </a:r>
              <a:endParaRPr lang="en-AU" dirty="0"/>
            </a:p>
          </p:txBody>
        </p:sp>
        <p:sp>
          <p:nvSpPr>
            <p:cNvPr id="4" name="Rectangle 3"/>
            <p:cNvSpPr/>
            <p:nvPr/>
          </p:nvSpPr>
          <p:spPr>
            <a:xfrm>
              <a:off x="1868558" y="1202634"/>
              <a:ext cx="8507344" cy="50192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1" name="Rectangle 10"/>
          <p:cNvSpPr/>
          <p:nvPr/>
        </p:nvSpPr>
        <p:spPr>
          <a:xfrm>
            <a:off x="545207" y="449180"/>
            <a:ext cx="1760225" cy="369332"/>
          </a:xfrm>
          <a:prstGeom prst="rect">
            <a:avLst/>
          </a:prstGeom>
        </p:spPr>
        <p:txBody>
          <a:bodyPr wrap="none">
            <a:spAutoFit/>
          </a:bodyPr>
          <a:lstStyle/>
          <a:p>
            <a:r>
              <a:rPr lang="en-AU" b="1" dirty="0">
                <a:solidFill>
                  <a:srgbClr val="00B050"/>
                </a:solidFill>
              </a:rPr>
              <a:t>Passage 2- </a:t>
            </a:r>
            <a:r>
              <a:rPr lang="en-AU" b="1" dirty="0" smtClean="0">
                <a:solidFill>
                  <a:srgbClr val="00B050"/>
                </a:solidFill>
              </a:rPr>
              <a:t>notes</a:t>
            </a:r>
            <a:endParaRPr lang="en-AU" b="1" dirty="0">
              <a:solidFill>
                <a:srgbClr val="00B050"/>
              </a:solidFill>
            </a:endParaRPr>
          </a:p>
        </p:txBody>
      </p:sp>
    </p:spTree>
    <p:extLst>
      <p:ext uri="{BB962C8B-B14F-4D97-AF65-F5344CB8AC3E}">
        <p14:creationId xmlns:p14="http://schemas.microsoft.com/office/powerpoint/2010/main" val="17534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47135727"/>
              </p:ext>
            </p:extLst>
          </p:nvPr>
        </p:nvGraphicFramePr>
        <p:xfrm>
          <a:off x="1202634" y="1003852"/>
          <a:ext cx="9173818" cy="5098774"/>
        </p:xfrm>
        <a:graphic>
          <a:graphicData uri="http://schemas.openxmlformats.org/drawingml/2006/table">
            <a:tbl>
              <a:tblPr firstRow="1" bandRow="1">
                <a:tableStyleId>{5940675A-B579-460E-94D1-54222C63F5DA}</a:tableStyleId>
              </a:tblPr>
              <a:tblGrid>
                <a:gridCol w="4586909"/>
                <a:gridCol w="4586909"/>
              </a:tblGrid>
              <a:tr h="983080">
                <a:tc gridSpan="2">
                  <a:txBody>
                    <a:bodyPr/>
                    <a:lstStyle/>
                    <a:p>
                      <a:pPr>
                        <a:lnSpc>
                          <a:spcPct val="107000"/>
                        </a:lnSpc>
                        <a:spcAft>
                          <a:spcPts val="800"/>
                        </a:spcAft>
                      </a:pPr>
                      <a:r>
                        <a:rPr lang="en-AU" sz="1100" dirty="0">
                          <a:effectLst/>
                          <a:highlight>
                            <a:srgbClr val="FFFF00"/>
                          </a:highlight>
                        </a:rPr>
                        <a:t>Dugongs, or sea cows</a:t>
                      </a:r>
                      <a:r>
                        <a:rPr lang="en-AU" sz="1100" dirty="0">
                          <a:effectLst/>
                        </a:rPr>
                        <a:t> as they are sometimes called, </a:t>
                      </a:r>
                      <a:r>
                        <a:rPr lang="en-AU" sz="1100" dirty="0">
                          <a:effectLst/>
                          <a:highlight>
                            <a:srgbClr val="FFFF00"/>
                          </a:highlight>
                        </a:rPr>
                        <a:t>are marine mammals</a:t>
                      </a:r>
                      <a:r>
                        <a:rPr lang="en-AU" sz="1100" dirty="0">
                          <a:effectLst/>
                        </a:rPr>
                        <a:t>. They can grow to about </a:t>
                      </a:r>
                      <a:r>
                        <a:rPr lang="en-AU" sz="1100" dirty="0">
                          <a:effectLst/>
                          <a:highlight>
                            <a:srgbClr val="FFFF00"/>
                          </a:highlight>
                        </a:rPr>
                        <a:t>three metres in length</a:t>
                      </a:r>
                      <a:r>
                        <a:rPr lang="en-AU" sz="1100" dirty="0">
                          <a:effectLst/>
                        </a:rPr>
                        <a:t> and weigh as much as </a:t>
                      </a:r>
                      <a:r>
                        <a:rPr lang="en-AU" sz="1100" dirty="0">
                          <a:effectLst/>
                          <a:highlight>
                            <a:srgbClr val="FFFF00"/>
                          </a:highlight>
                        </a:rPr>
                        <a:t>400 kilograms</a:t>
                      </a:r>
                      <a:r>
                        <a:rPr lang="en-AU" sz="1100" dirty="0">
                          <a:effectLst/>
                        </a:rPr>
                        <a:t>. They are the only marine mammals in Australia that live </a:t>
                      </a:r>
                      <a:r>
                        <a:rPr lang="en-AU" sz="1100" dirty="0">
                          <a:effectLst/>
                          <a:highlight>
                            <a:srgbClr val="FFFF00"/>
                          </a:highlight>
                        </a:rPr>
                        <a:t>mainly on plants</a:t>
                      </a:r>
                      <a:r>
                        <a:rPr lang="en-AU" sz="1100" dirty="0">
                          <a:effectLst/>
                        </a:rPr>
                        <a:t>. The name sea cow refers to the fact that they </a:t>
                      </a:r>
                      <a:r>
                        <a:rPr lang="en-AU" sz="1100" dirty="0">
                          <a:effectLst/>
                          <a:highlight>
                            <a:srgbClr val="FFFF00"/>
                          </a:highlight>
                        </a:rPr>
                        <a:t>graze on the seagrasses</a:t>
                      </a:r>
                      <a:r>
                        <a:rPr lang="en-AU" sz="1100" dirty="0">
                          <a:effectLst/>
                        </a:rPr>
                        <a:t>, which form meadows in sheltered coastal waters.</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535" marR="89535" marT="45085" marB="45085"/>
                </a:tc>
                <a:tc hMerge="1">
                  <a:txBody>
                    <a:bodyPr/>
                    <a:lstStyle/>
                    <a:p>
                      <a:endParaRPr lang="en-AU"/>
                    </a:p>
                  </a:txBody>
                  <a:tcPr/>
                </a:tc>
              </a:tr>
              <a:tr h="1444907">
                <a:tc rowSpan="2">
                  <a:txBody>
                    <a:bodyPr/>
                    <a:lstStyle/>
                    <a:p>
                      <a:pPr>
                        <a:lnSpc>
                          <a:spcPct val="107000"/>
                        </a:lnSpc>
                        <a:spcAft>
                          <a:spcPts val="800"/>
                        </a:spcAft>
                      </a:pPr>
                      <a:r>
                        <a:rPr lang="en-AU" sz="1100">
                          <a:effectLst/>
                        </a:rPr>
                        <a:t>LIFE IN THE SEA</a:t>
                      </a:r>
                    </a:p>
                    <a:p>
                      <a:pPr>
                        <a:lnSpc>
                          <a:spcPct val="107000"/>
                        </a:lnSpc>
                        <a:spcAft>
                          <a:spcPts val="800"/>
                        </a:spcAft>
                      </a:pPr>
                      <a:r>
                        <a:rPr lang="en-AU" sz="1100">
                          <a:effectLst/>
                        </a:rPr>
                        <a:t>Dugongs </a:t>
                      </a:r>
                      <a:r>
                        <a:rPr lang="en-AU" sz="1100">
                          <a:effectLst/>
                          <a:highlight>
                            <a:srgbClr val="FFFF00"/>
                          </a:highlight>
                        </a:rPr>
                        <a:t>swim using their whale-like fluked tail</a:t>
                      </a:r>
                      <a:r>
                        <a:rPr lang="en-AU" sz="1100">
                          <a:effectLst/>
                        </a:rPr>
                        <a:t> and they use their </a:t>
                      </a:r>
                      <a:r>
                        <a:rPr lang="en-AU" sz="1100">
                          <a:effectLst/>
                          <a:highlight>
                            <a:srgbClr val="FFFF00"/>
                          </a:highlight>
                        </a:rPr>
                        <a:t>front flippers for balance and turning</a:t>
                      </a:r>
                      <a:r>
                        <a:rPr lang="en-AU" sz="1100">
                          <a:effectLst/>
                        </a:rPr>
                        <a:t>. They have a </a:t>
                      </a:r>
                      <a:r>
                        <a:rPr lang="en-AU" sz="1100">
                          <a:effectLst/>
                          <a:highlight>
                            <a:srgbClr val="FFFF00"/>
                          </a:highlight>
                        </a:rPr>
                        <a:t>rounded head</a:t>
                      </a:r>
                      <a:r>
                        <a:rPr lang="en-AU" sz="1100">
                          <a:effectLst/>
                        </a:rPr>
                        <a:t> with </a:t>
                      </a:r>
                      <a:r>
                        <a:rPr lang="en-AU" sz="1100">
                          <a:effectLst/>
                          <a:highlight>
                            <a:srgbClr val="FFFF00"/>
                          </a:highlight>
                        </a:rPr>
                        <a:t>small eyes</a:t>
                      </a:r>
                      <a:r>
                        <a:rPr lang="en-AU" sz="1100">
                          <a:effectLst/>
                        </a:rPr>
                        <a:t> and a </a:t>
                      </a:r>
                      <a:r>
                        <a:rPr lang="en-AU" sz="1100">
                          <a:effectLst/>
                          <a:highlight>
                            <a:srgbClr val="FFFF00"/>
                          </a:highlight>
                        </a:rPr>
                        <a:t>large snout</a:t>
                      </a:r>
                      <a:r>
                        <a:rPr lang="en-AU" sz="1100">
                          <a:effectLst/>
                        </a:rPr>
                        <a:t> and, being mammals, dugongs </a:t>
                      </a:r>
                      <a:r>
                        <a:rPr lang="en-AU" sz="1100">
                          <a:effectLst/>
                          <a:highlight>
                            <a:srgbClr val="FFFF00"/>
                          </a:highlight>
                        </a:rPr>
                        <a:t>must surface to breathe</a:t>
                      </a:r>
                      <a:r>
                        <a:rPr lang="en-AU" sz="1100">
                          <a:effectLst/>
                        </a:rPr>
                        <a:t>.</a:t>
                      </a:r>
                    </a:p>
                    <a:p>
                      <a:pPr>
                        <a:lnSpc>
                          <a:spcPct val="107000"/>
                        </a:lnSpc>
                        <a:spcAft>
                          <a:spcPts val="800"/>
                        </a:spcAft>
                      </a:pPr>
                      <a:r>
                        <a:rPr lang="en-AU" sz="1100">
                          <a:effectLst/>
                        </a:rPr>
                        <a:t>However, unlike other mammals such as dolphins, porpoises and some whales, dugongs </a:t>
                      </a:r>
                      <a:r>
                        <a:rPr lang="en-AU" sz="1100">
                          <a:effectLst/>
                          <a:highlight>
                            <a:srgbClr val="FFFF00"/>
                          </a:highlight>
                        </a:rPr>
                        <a:t>cannot hold their breath for very long</a:t>
                      </a:r>
                      <a:r>
                        <a:rPr lang="en-AU" sz="1100">
                          <a:effectLst/>
                        </a:rPr>
                        <a:t>. They can only stay under water for a </a:t>
                      </a:r>
                      <a:r>
                        <a:rPr lang="en-AU" sz="1100">
                          <a:effectLst/>
                          <a:highlight>
                            <a:srgbClr val="FFFF00"/>
                          </a:highlight>
                        </a:rPr>
                        <a:t>few minutes</a:t>
                      </a:r>
                      <a:r>
                        <a:rPr lang="en-AU" sz="1100">
                          <a:effectLst/>
                        </a:rPr>
                        <a:t>.</a:t>
                      </a:r>
                    </a:p>
                    <a:p>
                      <a:pPr>
                        <a:lnSpc>
                          <a:spcPct val="107000"/>
                        </a:lnSpc>
                        <a:spcAft>
                          <a:spcPts val="800"/>
                        </a:spcAft>
                      </a:pPr>
                      <a:r>
                        <a:rPr lang="en-AU" sz="1100">
                          <a:effectLst/>
                        </a:rPr>
                        <a:t>Dugongs have </a:t>
                      </a:r>
                      <a:r>
                        <a:rPr lang="en-AU" sz="1100">
                          <a:effectLst/>
                          <a:highlight>
                            <a:srgbClr val="FFFF00"/>
                          </a:highlight>
                        </a:rPr>
                        <a:t>poor eyesight but acute hearing</a:t>
                      </a:r>
                      <a:r>
                        <a:rPr lang="en-AU" sz="1100">
                          <a:effectLst/>
                        </a:rPr>
                        <a:t>. They find and grasp seagrass with the aid of </a:t>
                      </a:r>
                      <a:r>
                        <a:rPr lang="en-AU" sz="1100">
                          <a:effectLst/>
                          <a:highlight>
                            <a:srgbClr val="FFFF00"/>
                          </a:highlight>
                        </a:rPr>
                        <a:t>coarse, sensitive bristles</a:t>
                      </a:r>
                      <a:r>
                        <a:rPr lang="en-AU" sz="1100">
                          <a:effectLst/>
                        </a:rPr>
                        <a:t>, which </a:t>
                      </a:r>
                      <a:r>
                        <a:rPr lang="en-AU" sz="1100">
                          <a:effectLst/>
                          <a:highlight>
                            <a:srgbClr val="FFFF00"/>
                          </a:highlight>
                        </a:rPr>
                        <a:t>cover the upper lip of their large and fleshy snout</a:t>
                      </a:r>
                      <a:r>
                        <a:rPr lang="en-AU" sz="1100">
                          <a:effectLst/>
                        </a:rPr>
                        <a:t>. During the </a:t>
                      </a:r>
                      <a:r>
                        <a:rPr lang="en-AU" sz="1100">
                          <a:effectLst/>
                          <a:highlight>
                            <a:srgbClr val="FFFF00"/>
                          </a:highlight>
                        </a:rPr>
                        <a:t>mating season</a:t>
                      </a:r>
                      <a:r>
                        <a:rPr lang="en-AU" sz="1100">
                          <a:effectLst/>
                        </a:rPr>
                        <a:t>, </a:t>
                      </a:r>
                      <a:r>
                        <a:rPr lang="en-AU" sz="1100">
                          <a:effectLst/>
                          <a:highlight>
                            <a:srgbClr val="FFFF00"/>
                          </a:highlight>
                        </a:rPr>
                        <a:t>male dugongs</a:t>
                      </a:r>
                      <a:r>
                        <a:rPr lang="en-AU" sz="1100">
                          <a:effectLst/>
                        </a:rPr>
                        <a:t> </a:t>
                      </a:r>
                      <a:r>
                        <a:rPr lang="en-AU" sz="1100">
                          <a:effectLst/>
                          <a:highlight>
                            <a:srgbClr val="FFFF00"/>
                          </a:highlight>
                        </a:rPr>
                        <a:t>use their tusks to fight each other</a:t>
                      </a:r>
                      <a:r>
                        <a:rPr lang="en-AU" sz="1100">
                          <a:effectLst/>
                        </a:rPr>
                        <a:t>.</a:t>
                      </a:r>
                      <a:endParaRPr lang="en-AU" sz="1100">
                        <a:effectLst/>
                        <a:latin typeface="Calibri" panose="020F0502020204030204" pitchFamily="34" charset="0"/>
                        <a:ea typeface="MS Mincho" panose="02020609040205080304" pitchFamily="49" charset="-128"/>
                        <a:cs typeface="Times New Roman" panose="02020603050405020304" pitchFamily="18" charset="0"/>
                      </a:endParaRPr>
                    </a:p>
                  </a:txBody>
                  <a:tcPr marL="89535" marR="89535" marT="45085" marB="45085"/>
                </a:tc>
                <a:tc>
                  <a:txBody>
                    <a:bodyPr/>
                    <a:lstStyle/>
                    <a:p>
                      <a:pPr>
                        <a:lnSpc>
                          <a:spcPct val="107000"/>
                        </a:lnSpc>
                        <a:spcAft>
                          <a:spcPts val="800"/>
                        </a:spcAft>
                      </a:pPr>
                      <a:r>
                        <a:rPr lang="en-AU" sz="1100" dirty="0">
                          <a:effectLst/>
                        </a:rPr>
                        <a:t>DISTRIBUTION</a:t>
                      </a:r>
                    </a:p>
                    <a:p>
                      <a:pPr>
                        <a:lnSpc>
                          <a:spcPct val="107000"/>
                        </a:lnSpc>
                        <a:spcAft>
                          <a:spcPts val="800"/>
                        </a:spcAft>
                      </a:pPr>
                      <a:r>
                        <a:rPr lang="en-AU" sz="1100" dirty="0">
                          <a:effectLst/>
                        </a:rPr>
                        <a:t>Dugongs </a:t>
                      </a:r>
                      <a:r>
                        <a:rPr lang="en-AU" sz="1100" dirty="0">
                          <a:effectLst/>
                          <a:highlight>
                            <a:srgbClr val="FFFF00"/>
                          </a:highlight>
                        </a:rPr>
                        <a:t>inhabit the shallow, tropical water</a:t>
                      </a:r>
                      <a:r>
                        <a:rPr lang="en-AU" sz="1100" dirty="0">
                          <a:effectLst/>
                        </a:rPr>
                        <a:t>s throughout the </a:t>
                      </a:r>
                      <a:r>
                        <a:rPr lang="en-AU" sz="1100" dirty="0">
                          <a:effectLst/>
                          <a:highlight>
                            <a:srgbClr val="FFFF00"/>
                          </a:highlight>
                        </a:rPr>
                        <a:t>Indo-Pacific regio</a:t>
                      </a:r>
                      <a:r>
                        <a:rPr lang="en-AU" sz="1100" dirty="0">
                          <a:effectLst/>
                        </a:rPr>
                        <a:t>n</a:t>
                      </a:r>
                      <a:r>
                        <a:rPr lang="en-AU" sz="1100" dirty="0">
                          <a:effectLst/>
                          <a:highlight>
                            <a:srgbClr val="FFFF00"/>
                          </a:highlight>
                        </a:rPr>
                        <a:t>. Most of the world’s population</a:t>
                      </a:r>
                      <a:r>
                        <a:rPr lang="en-AU" sz="1100" dirty="0">
                          <a:effectLst/>
                        </a:rPr>
                        <a:t> of dugongs is now found in northern Australian waters between </a:t>
                      </a:r>
                      <a:r>
                        <a:rPr lang="en-AU" sz="1100" dirty="0">
                          <a:effectLst/>
                          <a:highlight>
                            <a:srgbClr val="FFFF00"/>
                          </a:highlight>
                        </a:rPr>
                        <a:t>Shark Bay in Western Australia and Moreton Bay in Queensland.</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535" marR="89535" marT="45085" marB="45085"/>
                </a:tc>
              </a:tr>
              <a:tr h="2670787">
                <a:tc vMerge="1">
                  <a:txBody>
                    <a:bodyPr/>
                    <a:lstStyle/>
                    <a:p>
                      <a:endParaRPr lang="en-AU"/>
                    </a:p>
                  </a:txBody>
                  <a:tcPr/>
                </a:tc>
                <a:tc>
                  <a:txBody>
                    <a:bodyPr/>
                    <a:lstStyle/>
                    <a:p>
                      <a:pPr>
                        <a:lnSpc>
                          <a:spcPct val="107000"/>
                        </a:lnSpc>
                        <a:spcAft>
                          <a:spcPts val="800"/>
                        </a:spcAft>
                      </a:pPr>
                      <a:r>
                        <a:rPr lang="en-AU" sz="1100" dirty="0">
                          <a:effectLst/>
                        </a:rPr>
                        <a:t>THREATS TO SURVIVAL</a:t>
                      </a:r>
                    </a:p>
                    <a:p>
                      <a:pPr>
                        <a:lnSpc>
                          <a:spcPct val="107000"/>
                        </a:lnSpc>
                        <a:spcAft>
                          <a:spcPts val="800"/>
                        </a:spcAft>
                      </a:pPr>
                      <a:r>
                        <a:rPr lang="en-AU" sz="1100" dirty="0">
                          <a:effectLst/>
                        </a:rPr>
                        <a:t>Their </a:t>
                      </a:r>
                      <a:r>
                        <a:rPr lang="en-AU" sz="1100" dirty="0">
                          <a:effectLst/>
                          <a:highlight>
                            <a:srgbClr val="FFFF00"/>
                          </a:highlight>
                        </a:rPr>
                        <a:t>slow breeding rate</a:t>
                      </a:r>
                      <a:r>
                        <a:rPr lang="en-AU" sz="1100" dirty="0">
                          <a:effectLst/>
                        </a:rPr>
                        <a:t> means that dugongs are particularly susceptible to </a:t>
                      </a:r>
                      <a:r>
                        <a:rPr lang="en-AU" sz="1100" dirty="0">
                          <a:effectLst/>
                          <a:highlight>
                            <a:srgbClr val="FFFF00"/>
                          </a:highlight>
                        </a:rPr>
                        <a:t>factors that threaten their survival</a:t>
                      </a:r>
                      <a:r>
                        <a:rPr lang="en-AU" sz="1100" dirty="0">
                          <a:effectLst/>
                        </a:rPr>
                        <a:t>. These include:</a:t>
                      </a:r>
                    </a:p>
                    <a:p>
                      <a:pPr marL="342900" lvl="0" indent="-342900">
                        <a:lnSpc>
                          <a:spcPct val="107000"/>
                        </a:lnSpc>
                        <a:spcAft>
                          <a:spcPts val="0"/>
                        </a:spcAft>
                        <a:buFont typeface="Arial" panose="020B0604020202020204" pitchFamily="34" charset="0"/>
                        <a:buChar char="•"/>
                        <a:tabLst>
                          <a:tab pos="457200" algn="l"/>
                        </a:tabLst>
                      </a:pPr>
                      <a:r>
                        <a:rPr lang="en-AU" sz="1100" dirty="0">
                          <a:effectLst/>
                        </a:rPr>
                        <a:t>illegal </a:t>
                      </a:r>
                      <a:r>
                        <a:rPr lang="en-AU" sz="1100" dirty="0">
                          <a:effectLst/>
                          <a:highlight>
                            <a:srgbClr val="FFFF00"/>
                          </a:highlight>
                        </a:rPr>
                        <a:t>hunting</a:t>
                      </a:r>
                      <a:endParaRPr lang="en-AU" sz="1100" dirty="0">
                        <a:effectLst/>
                      </a:endParaRPr>
                    </a:p>
                    <a:p>
                      <a:pPr marL="342900" lvl="0" indent="-342900">
                        <a:lnSpc>
                          <a:spcPct val="107000"/>
                        </a:lnSpc>
                        <a:spcAft>
                          <a:spcPts val="0"/>
                        </a:spcAft>
                        <a:buFont typeface="Arial" panose="020B0604020202020204" pitchFamily="34" charset="0"/>
                        <a:buChar char="•"/>
                        <a:tabLst>
                          <a:tab pos="457200" algn="l"/>
                        </a:tabLst>
                      </a:pPr>
                      <a:r>
                        <a:rPr lang="en-AU" sz="1100" dirty="0">
                          <a:effectLst/>
                        </a:rPr>
                        <a:t>Death or injury from passing </a:t>
                      </a:r>
                      <a:r>
                        <a:rPr lang="en-AU" sz="1100" dirty="0">
                          <a:effectLst/>
                          <a:highlight>
                            <a:srgbClr val="FFFF00"/>
                          </a:highlight>
                        </a:rPr>
                        <a:t>boats</a:t>
                      </a:r>
                      <a:endParaRPr lang="en-AU" sz="1100" dirty="0">
                        <a:effectLst/>
                      </a:endParaRPr>
                    </a:p>
                    <a:p>
                      <a:pPr marL="342900" lvl="0" indent="-342900">
                        <a:lnSpc>
                          <a:spcPct val="107000"/>
                        </a:lnSpc>
                        <a:spcAft>
                          <a:spcPts val="0"/>
                        </a:spcAft>
                        <a:buFont typeface="Arial" panose="020B0604020202020204" pitchFamily="34" charset="0"/>
                        <a:buChar char="•"/>
                        <a:tabLst>
                          <a:tab pos="457200" algn="l"/>
                        </a:tabLst>
                      </a:pPr>
                      <a:r>
                        <a:rPr lang="en-AU" sz="1100" dirty="0">
                          <a:effectLst/>
                        </a:rPr>
                        <a:t>Drowning from </a:t>
                      </a:r>
                      <a:r>
                        <a:rPr lang="en-AU" sz="1100" dirty="0">
                          <a:effectLst/>
                          <a:highlight>
                            <a:srgbClr val="FFFF00"/>
                          </a:highlight>
                        </a:rPr>
                        <a:t>entanglement in fishing nets</a:t>
                      </a:r>
                      <a:endParaRPr lang="en-AU" sz="1100" dirty="0">
                        <a:effectLst/>
                      </a:endParaRPr>
                    </a:p>
                    <a:p>
                      <a:pPr marL="342900" lvl="0" indent="-342900">
                        <a:lnSpc>
                          <a:spcPct val="107000"/>
                        </a:lnSpc>
                        <a:spcAft>
                          <a:spcPts val="0"/>
                        </a:spcAft>
                        <a:buFont typeface="Arial" panose="020B0604020202020204" pitchFamily="34" charset="0"/>
                        <a:buChar char="•"/>
                        <a:tabLst>
                          <a:tab pos="457200" algn="l"/>
                        </a:tabLst>
                      </a:pPr>
                      <a:r>
                        <a:rPr lang="en-AU" sz="1100" dirty="0">
                          <a:effectLst/>
                          <a:highlight>
                            <a:srgbClr val="FFFF00"/>
                          </a:highlight>
                        </a:rPr>
                        <a:t>Habitat loss</a:t>
                      </a:r>
                      <a:r>
                        <a:rPr lang="en-AU" sz="1100" dirty="0">
                          <a:effectLst/>
                        </a:rPr>
                        <a:t> due to the destruction of seagrass meadows through dredging and pollution.</a:t>
                      </a:r>
                      <a:endParaRPr lang="en-AU"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89535" marR="89535" marT="45085" marB="45085"/>
                </a:tc>
              </a:tr>
            </a:tbl>
          </a:graphicData>
        </a:graphic>
      </p:graphicFrame>
      <p:sp>
        <p:nvSpPr>
          <p:cNvPr id="3" name="TextBox 2"/>
          <p:cNvSpPr txBox="1"/>
          <p:nvPr/>
        </p:nvSpPr>
        <p:spPr>
          <a:xfrm>
            <a:off x="526774" y="288235"/>
            <a:ext cx="3339548" cy="377687"/>
          </a:xfrm>
          <a:prstGeom prst="rect">
            <a:avLst/>
          </a:prstGeom>
          <a:noFill/>
        </p:spPr>
        <p:txBody>
          <a:bodyPr wrap="square" rtlCol="0">
            <a:spAutoFit/>
          </a:bodyPr>
          <a:lstStyle/>
          <a:p>
            <a:r>
              <a:rPr lang="en-AU" b="1" dirty="0" smtClean="0">
                <a:solidFill>
                  <a:srgbClr val="00B050"/>
                </a:solidFill>
              </a:rPr>
              <a:t>Passage 3- highlighting</a:t>
            </a:r>
            <a:endParaRPr lang="en-AU" b="1" dirty="0">
              <a:solidFill>
                <a:srgbClr val="00B050"/>
              </a:solidFill>
            </a:endParaRPr>
          </a:p>
        </p:txBody>
      </p:sp>
    </p:spTree>
    <p:extLst>
      <p:ext uri="{BB962C8B-B14F-4D97-AF65-F5344CB8AC3E}">
        <p14:creationId xmlns:p14="http://schemas.microsoft.com/office/powerpoint/2010/main" val="2239928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868558" y="1202634"/>
            <a:ext cx="8507344" cy="5019261"/>
            <a:chOff x="1868558" y="1202634"/>
            <a:chExt cx="8507344" cy="5019261"/>
          </a:xfrm>
        </p:grpSpPr>
        <p:sp>
          <p:nvSpPr>
            <p:cNvPr id="3" name="TextBox 2"/>
            <p:cNvSpPr txBox="1"/>
            <p:nvPr/>
          </p:nvSpPr>
          <p:spPr>
            <a:xfrm>
              <a:off x="1948071" y="1421297"/>
              <a:ext cx="8427830" cy="4524315"/>
            </a:xfrm>
            <a:prstGeom prst="rect">
              <a:avLst/>
            </a:prstGeom>
            <a:noFill/>
          </p:spPr>
          <p:txBody>
            <a:bodyPr wrap="square" rtlCol="0">
              <a:spAutoFit/>
            </a:bodyPr>
            <a:lstStyle/>
            <a:p>
              <a:pPr marL="285750" indent="-285750">
                <a:buFont typeface="Arial" panose="020B0604020202020204" pitchFamily="34" charset="0"/>
                <a:buChar char="•"/>
              </a:pPr>
              <a:r>
                <a:rPr lang="en-AU" dirty="0" smtClean="0"/>
                <a:t>Dugongs = sea cows</a:t>
              </a:r>
            </a:p>
            <a:p>
              <a:pPr marL="285750" indent="-285750">
                <a:buFont typeface="Arial" panose="020B0604020202020204" pitchFamily="34" charset="0"/>
                <a:buChar char="•"/>
              </a:pPr>
              <a:r>
                <a:rPr lang="en-AU" dirty="0" smtClean="0"/>
                <a:t>Marine mammals</a:t>
              </a:r>
            </a:p>
            <a:p>
              <a:pPr marL="285750" indent="-285750">
                <a:buFont typeface="Arial" panose="020B0604020202020204" pitchFamily="34" charset="0"/>
                <a:buChar char="•"/>
              </a:pPr>
              <a:r>
                <a:rPr lang="en-AU" dirty="0" smtClean="0"/>
                <a:t>3m long, 400 kg</a:t>
              </a:r>
            </a:p>
            <a:p>
              <a:pPr marL="285750" indent="-285750">
                <a:buFont typeface="Arial" panose="020B0604020202020204" pitchFamily="34" charset="0"/>
                <a:buChar char="•"/>
              </a:pPr>
              <a:r>
                <a:rPr lang="en-AU" dirty="0" smtClean="0"/>
                <a:t>Only marine mammals in </a:t>
              </a:r>
              <a:r>
                <a:rPr lang="en-AU" dirty="0" err="1" smtClean="0"/>
                <a:t>Aust</a:t>
              </a:r>
              <a:r>
                <a:rPr lang="en-AU" dirty="0" smtClean="0"/>
                <a:t> that live on plants</a:t>
              </a:r>
            </a:p>
            <a:p>
              <a:pPr marL="285750" indent="-285750">
                <a:buFont typeface="Arial" panose="020B0604020202020204" pitchFamily="34" charset="0"/>
                <a:buChar char="•"/>
              </a:pPr>
              <a:r>
                <a:rPr lang="en-AU" dirty="0" smtClean="0"/>
                <a:t>Swim using whale-like fluked tail</a:t>
              </a:r>
            </a:p>
            <a:p>
              <a:pPr marL="285750" indent="-285750">
                <a:buFont typeface="Arial" panose="020B0604020202020204" pitchFamily="34" charset="0"/>
                <a:buChar char="•"/>
              </a:pPr>
              <a:r>
                <a:rPr lang="en-AU" dirty="0" smtClean="0"/>
                <a:t>Front flippers used for balance</a:t>
              </a:r>
            </a:p>
            <a:p>
              <a:pPr marL="285750" indent="-285750">
                <a:buFont typeface="Arial" panose="020B0604020202020204" pitchFamily="34" charset="0"/>
                <a:buChar char="•"/>
              </a:pPr>
              <a:r>
                <a:rPr lang="en-AU" dirty="0" smtClean="0"/>
                <a:t>Round head, small eyes, large snout</a:t>
              </a:r>
            </a:p>
            <a:p>
              <a:pPr marL="285750" indent="-285750">
                <a:buFont typeface="Arial" panose="020B0604020202020204" pitchFamily="34" charset="0"/>
                <a:buChar char="•"/>
              </a:pPr>
              <a:r>
                <a:rPr lang="en-AU" dirty="0" smtClean="0"/>
                <a:t>Poor eyesight, acute hearing</a:t>
              </a:r>
            </a:p>
            <a:p>
              <a:pPr marL="285750" indent="-285750">
                <a:buFont typeface="Arial" panose="020B0604020202020204" pitchFamily="34" charset="0"/>
                <a:buChar char="•"/>
              </a:pPr>
              <a:r>
                <a:rPr lang="en-AU" dirty="0" smtClean="0"/>
                <a:t>Use bristles to find and grasp seagrass</a:t>
              </a:r>
            </a:p>
            <a:p>
              <a:pPr marL="285750" indent="-285750">
                <a:buFont typeface="Arial" panose="020B0604020202020204" pitchFamily="34" charset="0"/>
                <a:buChar char="•"/>
              </a:pPr>
              <a:r>
                <a:rPr lang="en-AU" dirty="0" smtClean="0"/>
                <a:t>Surface to breath – can’t hold breath as long as other marine mammals (dolphins, whales, porpoises)</a:t>
              </a:r>
            </a:p>
            <a:p>
              <a:pPr marL="285750" indent="-285750">
                <a:buFont typeface="Arial" panose="020B0604020202020204" pitchFamily="34" charset="0"/>
                <a:buChar char="•"/>
              </a:pPr>
              <a:r>
                <a:rPr lang="en-AU" dirty="0" smtClean="0"/>
                <a:t>Live in Indo-Pacific region, around the northern parts of Australia – Shark Bay, WA to Moreton Bay QLD</a:t>
              </a:r>
            </a:p>
            <a:p>
              <a:pPr marL="285750" indent="-285750">
                <a:buFont typeface="Arial" panose="020B0604020202020204" pitchFamily="34" charset="0"/>
                <a:buChar char="•"/>
              </a:pPr>
              <a:r>
                <a:rPr lang="en-AU" dirty="0" smtClean="0"/>
                <a:t>Slow breeding rate  - threatens survival. Also, illegal hunting, death/injuries from boats, drowning fishing nets, habitat loss</a:t>
              </a:r>
            </a:p>
            <a:p>
              <a:pPr marL="285750" indent="-285750">
                <a:buFont typeface="Arial" panose="020B0604020202020204" pitchFamily="34" charset="0"/>
                <a:buChar char="•"/>
              </a:pPr>
              <a:endParaRPr lang="en-AU" dirty="0" smtClean="0"/>
            </a:p>
          </p:txBody>
        </p:sp>
        <p:sp>
          <p:nvSpPr>
            <p:cNvPr id="4" name="Rectangle 3"/>
            <p:cNvSpPr/>
            <p:nvPr/>
          </p:nvSpPr>
          <p:spPr>
            <a:xfrm>
              <a:off x="1868558" y="1202634"/>
              <a:ext cx="8507344" cy="50192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5" name="Rectangle 4"/>
          <p:cNvSpPr/>
          <p:nvPr/>
        </p:nvSpPr>
        <p:spPr>
          <a:xfrm>
            <a:off x="472471" y="334879"/>
            <a:ext cx="1760225" cy="369332"/>
          </a:xfrm>
          <a:prstGeom prst="rect">
            <a:avLst/>
          </a:prstGeom>
        </p:spPr>
        <p:txBody>
          <a:bodyPr wrap="none">
            <a:spAutoFit/>
          </a:bodyPr>
          <a:lstStyle/>
          <a:p>
            <a:r>
              <a:rPr lang="en-AU" b="1" dirty="0">
                <a:solidFill>
                  <a:srgbClr val="00B050"/>
                </a:solidFill>
              </a:rPr>
              <a:t>Passage 3- </a:t>
            </a:r>
            <a:r>
              <a:rPr lang="en-AU" b="1" dirty="0" smtClean="0">
                <a:solidFill>
                  <a:srgbClr val="00B050"/>
                </a:solidFill>
              </a:rPr>
              <a:t>notes</a:t>
            </a:r>
            <a:endParaRPr lang="en-AU" b="1" dirty="0">
              <a:solidFill>
                <a:srgbClr val="00B050"/>
              </a:solidFill>
            </a:endParaRPr>
          </a:p>
        </p:txBody>
      </p:sp>
    </p:spTree>
    <p:extLst>
      <p:ext uri="{BB962C8B-B14F-4D97-AF65-F5344CB8AC3E}">
        <p14:creationId xmlns:p14="http://schemas.microsoft.com/office/powerpoint/2010/main" val="1697865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42186" y="862884"/>
            <a:ext cx="10816225" cy="5629467"/>
            <a:chOff x="1868558" y="1202634"/>
            <a:chExt cx="8507344" cy="5019261"/>
          </a:xfrm>
        </p:grpSpPr>
        <p:sp>
          <p:nvSpPr>
            <p:cNvPr id="3" name="TextBox 2"/>
            <p:cNvSpPr txBox="1"/>
            <p:nvPr/>
          </p:nvSpPr>
          <p:spPr>
            <a:xfrm>
              <a:off x="1948071" y="1421297"/>
              <a:ext cx="8427830" cy="4017455"/>
            </a:xfrm>
            <a:prstGeom prst="rect">
              <a:avLst/>
            </a:prstGeom>
            <a:noFill/>
          </p:spPr>
          <p:txBody>
            <a:bodyPr wrap="square" rtlCol="0">
              <a:spAutoFit/>
            </a:bodyPr>
            <a:lstStyle/>
            <a:p>
              <a:r>
                <a:rPr lang="en-AU" sz="2000" dirty="0" smtClean="0"/>
                <a:t>Dugongs are commonly referred to as Sea </a:t>
              </a:r>
              <a:r>
                <a:rPr lang="en-AU" sz="2000" dirty="0" smtClean="0"/>
                <a:t>Cows because of their sea </a:t>
              </a:r>
              <a:r>
                <a:rPr lang="en-AU" sz="2000" dirty="0" smtClean="0"/>
                <a:t>grass grazing habits which </a:t>
              </a:r>
              <a:r>
                <a:rPr lang="en-AU" sz="2000" dirty="0" smtClean="0"/>
                <a:t>form in </a:t>
              </a:r>
              <a:r>
                <a:rPr lang="en-AU" sz="2000" dirty="0" smtClean="0"/>
                <a:t>the warmer waters common to </a:t>
              </a:r>
              <a:r>
                <a:rPr lang="en-AU" sz="2000" dirty="0"/>
                <a:t>t</a:t>
              </a:r>
              <a:r>
                <a:rPr lang="en-AU" sz="2000" dirty="0" smtClean="0"/>
                <a:t>he Indo Pacific region. Surprisingly, these majestic mammals who </a:t>
              </a:r>
              <a:r>
                <a:rPr lang="en-AU" sz="2000" dirty="0" smtClean="0"/>
                <a:t>primarily rely on a diet of </a:t>
              </a:r>
              <a:r>
                <a:rPr lang="en-AU" sz="2000" dirty="0" smtClean="0"/>
                <a:t>plants, can weigh </a:t>
              </a:r>
              <a:r>
                <a:rPr lang="en-AU" sz="2000" dirty="0" smtClean="0"/>
                <a:t>an </a:t>
              </a:r>
              <a:r>
                <a:rPr lang="en-AU" sz="2000" dirty="0" smtClean="0"/>
                <a:t>astronomical 400 </a:t>
              </a:r>
              <a:r>
                <a:rPr lang="en-AU" sz="2000" dirty="0" smtClean="0"/>
                <a:t>kilograms (the </a:t>
              </a:r>
              <a:r>
                <a:rPr lang="en-AU" sz="2000" dirty="0" smtClean="0"/>
                <a:t>same size as a small </a:t>
              </a:r>
              <a:r>
                <a:rPr lang="en-AU" sz="2000" dirty="0" smtClean="0"/>
                <a:t>car) </a:t>
              </a:r>
              <a:r>
                <a:rPr lang="en-AU" sz="2000" dirty="0" smtClean="0"/>
                <a:t>and extend up to </a:t>
              </a:r>
              <a:r>
                <a:rPr lang="en-AU" sz="2000" dirty="0" smtClean="0"/>
                <a:t>3metres in length. </a:t>
              </a:r>
              <a:r>
                <a:rPr lang="en-AU" sz="2000" dirty="0" smtClean="0"/>
                <a:t>The Dugong is also identifiable through their rounded head and small beady eyes. Consequently, their eye sight is quite poor but still manage to find food through their super sensitive </a:t>
              </a:r>
              <a:r>
                <a:rPr lang="en-AU" sz="2000" dirty="0" smtClean="0"/>
                <a:t>bristles </a:t>
              </a:r>
              <a:r>
                <a:rPr lang="en-AU" sz="2000" dirty="0" smtClean="0"/>
                <a:t>on their large snout. </a:t>
              </a:r>
              <a:r>
                <a:rPr lang="en-AU" sz="2000" dirty="0" smtClean="0"/>
                <a:t>Contrasting to their eye sight, </a:t>
              </a:r>
              <a:r>
                <a:rPr lang="en-AU" sz="2000" dirty="0" smtClean="0"/>
                <a:t>the Dugongs aural senses are superior</a:t>
              </a:r>
              <a:r>
                <a:rPr lang="en-AU" sz="2000" dirty="0" smtClean="0"/>
                <a:t>.</a:t>
              </a:r>
            </a:p>
            <a:p>
              <a:endParaRPr lang="en-AU" sz="2000" dirty="0"/>
            </a:p>
            <a:p>
              <a:r>
                <a:rPr lang="en-AU" sz="2000" dirty="0" smtClean="0"/>
                <a:t>During </a:t>
              </a:r>
              <a:r>
                <a:rPr lang="en-AU" sz="2000" dirty="0" smtClean="0"/>
                <a:t>the mating </a:t>
              </a:r>
              <a:r>
                <a:rPr lang="en-AU" sz="2000" dirty="0" smtClean="0"/>
                <a:t>season, male Dugongs fight for supremacy and courtship but despite these efforts, Dugongs still face </a:t>
              </a:r>
              <a:r>
                <a:rPr lang="en-AU" sz="2000" dirty="0" smtClean="0"/>
                <a:t>threats </a:t>
              </a:r>
              <a:r>
                <a:rPr lang="en-AU" sz="2000" dirty="0" smtClean="0"/>
                <a:t>to their survival. A number of key factors have contributed to this </a:t>
              </a:r>
              <a:r>
                <a:rPr lang="en-AU" sz="2000" dirty="0" smtClean="0"/>
                <a:t>including illegal </a:t>
              </a:r>
              <a:r>
                <a:rPr lang="en-AU" sz="2000" dirty="0" smtClean="0"/>
                <a:t>hunting, drowning due to fishing nets, and the destruction of food supplies and habitat. </a:t>
              </a:r>
            </a:p>
            <a:p>
              <a:endParaRPr lang="en-AU" sz="2000" dirty="0"/>
            </a:p>
            <a:p>
              <a:r>
                <a:rPr lang="en-AU" sz="2000" dirty="0" smtClean="0"/>
                <a:t>In order for these beautiful giants of the sea to continue, humans must be more proactive in looking after the </a:t>
              </a:r>
              <a:r>
                <a:rPr lang="en-AU" sz="2000" dirty="0" smtClean="0"/>
                <a:t>environment and the animals which occupy it. </a:t>
              </a:r>
              <a:r>
                <a:rPr lang="en-AU" sz="2000" dirty="0" smtClean="0"/>
                <a:t>We all have a part to play! </a:t>
              </a:r>
            </a:p>
          </p:txBody>
        </p:sp>
        <p:sp>
          <p:nvSpPr>
            <p:cNvPr id="4" name="Rectangle 3"/>
            <p:cNvSpPr/>
            <p:nvPr/>
          </p:nvSpPr>
          <p:spPr>
            <a:xfrm>
              <a:off x="1868558" y="1202634"/>
              <a:ext cx="8507344" cy="501926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5" name="Rectangle 4"/>
          <p:cNvSpPr/>
          <p:nvPr/>
        </p:nvSpPr>
        <p:spPr>
          <a:xfrm>
            <a:off x="472471" y="334879"/>
            <a:ext cx="1978875" cy="369332"/>
          </a:xfrm>
          <a:prstGeom prst="rect">
            <a:avLst/>
          </a:prstGeom>
        </p:spPr>
        <p:txBody>
          <a:bodyPr wrap="none">
            <a:spAutoFit/>
          </a:bodyPr>
          <a:lstStyle/>
          <a:p>
            <a:r>
              <a:rPr lang="en-AU" b="1" dirty="0">
                <a:solidFill>
                  <a:srgbClr val="00B050"/>
                </a:solidFill>
              </a:rPr>
              <a:t>Passage 3- </a:t>
            </a:r>
            <a:r>
              <a:rPr lang="en-AU" b="1" dirty="0" smtClean="0">
                <a:solidFill>
                  <a:srgbClr val="00B050"/>
                </a:solidFill>
              </a:rPr>
              <a:t>re write</a:t>
            </a:r>
            <a:endParaRPr lang="en-AU" b="1" dirty="0">
              <a:solidFill>
                <a:srgbClr val="00B050"/>
              </a:solidFill>
            </a:endParaRPr>
          </a:p>
        </p:txBody>
      </p:sp>
    </p:spTree>
    <p:extLst>
      <p:ext uri="{BB962C8B-B14F-4D97-AF65-F5344CB8AC3E}">
        <p14:creationId xmlns:p14="http://schemas.microsoft.com/office/powerpoint/2010/main" val="266060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TotalTime>
  <Words>1463</Words>
  <Application>Microsoft Office PowerPoint</Application>
  <PresentationFormat>Widescreen</PresentationFormat>
  <Paragraphs>90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MS Mincho</vt:lpstr>
      <vt:lpstr>Arial</vt:lpstr>
      <vt:lpstr>Calibri</vt:lpstr>
      <vt:lpstr>Calibri Light</vt:lpstr>
      <vt:lpstr>Times New Roman</vt:lpstr>
      <vt:lpstr>Office Theme</vt:lpstr>
      <vt:lpstr>Note Taking Skills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&amp; Communities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Taking Skills</dc:title>
  <dc:creator>Diana</dc:creator>
  <cp:lastModifiedBy>erin thompson</cp:lastModifiedBy>
  <cp:revision>38</cp:revision>
  <cp:lastPrinted>2015-08-17T21:56:58Z</cp:lastPrinted>
  <dcterms:created xsi:type="dcterms:W3CDTF">2015-07-15T04:19:53Z</dcterms:created>
  <dcterms:modified xsi:type="dcterms:W3CDTF">2015-08-17T22:45:01Z</dcterms:modified>
</cp:coreProperties>
</file>